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7"/>
  </p:notesMasterIdLst>
  <p:handoutMasterIdLst>
    <p:handoutMasterId r:id="rId8"/>
  </p:handoutMasterIdLst>
  <p:sldIdLst>
    <p:sldId id="485" r:id="rId2"/>
    <p:sldId id="557" r:id="rId3"/>
    <p:sldId id="556" r:id="rId4"/>
    <p:sldId id="558" r:id="rId5"/>
    <p:sldId id="555" r:id="rId6"/>
  </p:sldIdLst>
  <p:sldSz cx="12188825" cy="6858000"/>
  <p:notesSz cx="6858000" cy="9144000"/>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DA"/>
    <a:srgbClr val="008FBC"/>
    <a:srgbClr val="8EADBF"/>
    <a:srgbClr val="0086B0"/>
    <a:srgbClr val="89E3FF"/>
    <a:srgbClr val="00B2E2"/>
    <a:srgbClr val="868686"/>
    <a:srgbClr val="9FD0DE"/>
    <a:srgbClr val="7FA7B2"/>
    <a:srgbClr val="6A8B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80679" autoAdjust="0"/>
  </p:normalViewPr>
  <p:slideViewPr>
    <p:cSldViewPr snapToGrid="0">
      <p:cViewPr varScale="1">
        <p:scale>
          <a:sx n="71" d="100"/>
          <a:sy n="71" d="100"/>
        </p:scale>
        <p:origin x="1195" y="53"/>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7896"/>
    </p:cViewPr>
  </p:sorterViewPr>
  <p:notesViewPr>
    <p:cSldViewPr snapToGrid="0">
      <p:cViewPr varScale="1">
        <p:scale>
          <a:sx n="84" d="100"/>
          <a:sy n="84" d="100"/>
        </p:scale>
        <p:origin x="29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8/1/2017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2562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Use detailed/colored</a:t>
            </a:r>
            <a:r>
              <a:rPr lang="en-US" baseline="0" dirty="0"/>
              <a:t> icons or solid color icons.  If using solid colors, change colors using the Oracle Color Palette to give the slide a bold, energized look.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4913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182367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2436363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91" y="3429607"/>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353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897"/>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14589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0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2776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1990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Phot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78" y="0"/>
            <a:ext cx="12188825" cy="6858000"/>
          </a:xfrm>
          <a:prstGeom prst="rect">
            <a:avLst/>
          </a:prstGeom>
          <a:solidFill>
            <a:srgbClr val="41555E">
              <a:alpha val="5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856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extBox 3"/>
          <p:cNvSpPr txBox="1"/>
          <p:nvPr userDrawn="1"/>
        </p:nvSpPr>
        <p:spPr>
          <a:xfrm>
            <a:off x="9066212" y="66751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7" name="TextBox 6"/>
          <p:cNvSpPr txBox="1"/>
          <p:nvPr userDrawn="1"/>
        </p:nvSpPr>
        <p:spPr>
          <a:xfrm>
            <a:off x="11884343" y="6675120"/>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55586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1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5249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1148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832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258588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517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3734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9611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5841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4274366" y="0"/>
            <a:ext cx="10474099" cy="685800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217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346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14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29456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2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3063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9292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23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1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591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3600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567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1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74066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2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1537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3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0607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5822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895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823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1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7561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2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430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3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127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hasCustomPrompt="1"/>
          </p:nvPr>
        </p:nvSpPr>
        <p:spPr>
          <a:xfrm>
            <a:off x="531891" y="1373897"/>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4922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1687" y="-1536700"/>
            <a:ext cx="8958805" cy="4973039"/>
          </a:xfrm>
          <a:prstGeom prst="parallelogram">
            <a:avLst>
              <a:gd name="adj" fmla="val 36579"/>
            </a:avLst>
          </a:prstGeom>
          <a:blipFill dpi="0" rotWithShape="1">
            <a:blip r:embed="rId3"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43540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946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53184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userDrawn="1"/>
        </p:nvSpPr>
        <p:spPr>
          <a:xfrm>
            <a:off x="5550408" y="1078992"/>
            <a:ext cx="8724393" cy="577901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91052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6988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91"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5926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93736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91"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5930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1949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82765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639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394"/>
            <a:ext cx="7748992" cy="2950267"/>
          </a:xfrm>
          <a:prstGeom prst="rect">
            <a:avLst/>
          </a:prstGeom>
        </p:spPr>
      </p:pic>
    </p:spTree>
    <p:extLst>
      <p:ext uri="{BB962C8B-B14F-4D97-AF65-F5344CB8AC3E}">
        <p14:creationId xmlns:p14="http://schemas.microsoft.com/office/powerpoint/2010/main" val="289825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982"/>
            <a:ext cx="4544568" cy="569547"/>
          </a:xfrm>
          <a:prstGeom prst="rect">
            <a:avLst/>
          </a:prstGeom>
        </p:spPr>
      </p:pic>
      <p:sp>
        <p:nvSpPr>
          <p:cNvPr id="6" name="Rectangle 5"/>
          <p:cNvSpPr/>
          <p:nvPr/>
        </p:nvSpPr>
        <p:spPr bwMode="gray">
          <a:xfrm>
            <a:off x="-209"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77198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208" y="6556248"/>
            <a:ext cx="1226398" cy="182880"/>
          </a:xfrm>
          <a:prstGeom prst="rect">
            <a:avLst/>
          </a:prstGeom>
        </p:spPr>
        <p:txBody>
          <a:bodyPr/>
          <a:lstStyle/>
          <a:p>
            <a:fld id="{CECCD66E-6DF0-4B16-8ACA-D0D93A7B1DC8}" type="datetime1">
              <a:rPr lang="en-US">
                <a:solidFill>
                  <a:srgbClr val="5F5F5F">
                    <a:lumMod val="60000"/>
                    <a:lumOff val="40000"/>
                  </a:srgbClr>
                </a:solidFill>
              </a:rPr>
              <a:pPr/>
              <a:t>8/1/2017</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50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89"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3147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22" name="Date Placeholder 6"/>
          <p:cNvSpPr>
            <a:spLocks noGrp="1"/>
          </p:cNvSpPr>
          <p:nvPr>
            <p:ph type="dt" sz="half" idx="14"/>
          </p:nvPr>
        </p:nvSpPr>
        <p:spPr>
          <a:xfrm>
            <a:off x="4182130"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8/1/2017</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3"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1"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94708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9E3F258-C6CD-41B1-8482-4269356407D9}" type="datetime1">
              <a:rPr lang="en-US" smtClean="0"/>
              <a:t>8/1/2017</a:t>
            </a:fld>
            <a:endParaRPr dirty="0"/>
          </a:p>
        </p:txBody>
      </p:sp>
      <p:sp>
        <p:nvSpPr>
          <p:cNvPr id="6" name="Footer Placeholder 5"/>
          <p:cNvSpPr>
            <a:spLocks noGrp="1"/>
          </p:cNvSpPr>
          <p:nvPr>
            <p:ph type="ftr" sz="quarter" idx="11"/>
          </p:nvPr>
        </p:nvSpPr>
        <p:spPr/>
        <p:txBody>
          <a:bodyPr/>
          <a:lstStyle/>
          <a:p>
            <a:r>
              <a:rPr lang="en-US" dirty="0"/>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7270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952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90"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41962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96740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98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jpe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6" cstate="print">
            <a:lum/>
          </a:blip>
          <a:srcRect/>
          <a:stretch>
            <a:fillRect/>
          </a:stretch>
        </a:blipFill>
        <a:effectLst/>
      </p:bgPr>
    </p:bg>
    <p:spTree>
      <p:nvGrpSpPr>
        <p:cNvPr id="1" name=""/>
        <p:cNvGrpSpPr/>
        <p:nvPr/>
      </p:nvGrpSpPr>
      <p:grpSpPr>
        <a:xfrm>
          <a:off x="0" y="0"/>
          <a:ext cx="0" cy="0"/>
          <a:chOff x="0" y="0"/>
          <a:chExt cx="0" cy="0"/>
        </a:xfrm>
      </p:grpSpPr>
      <p:grpSp>
        <p:nvGrpSpPr>
          <p:cNvPr id="4"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TextBox 11"/>
          <p:cNvSpPr txBox="1"/>
          <p:nvPr userDrawn="1"/>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13" name="TextBox 12"/>
          <p:cNvSpPr txBox="1"/>
          <p:nvPr userDrawn="1"/>
        </p:nvSpPr>
        <p:spPr>
          <a:xfrm>
            <a:off x="11687492" y="6556248"/>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88477303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 id="2147483745" r:id="rId52"/>
    <p:sldLayoutId id="2147483748" r:id="rId53"/>
    <p:sldLayoutId id="2147483749"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34" name="Group 33"/>
          <p:cNvGrpSpPr/>
          <p:nvPr/>
        </p:nvGrpSpPr>
        <p:grpSpPr>
          <a:xfrm>
            <a:off x="7287217" y="4000448"/>
            <a:ext cx="2408841" cy="1797524"/>
            <a:chOff x="7287217" y="4000448"/>
            <a:chExt cx="2408841" cy="1797524"/>
          </a:xfrm>
        </p:grpSpPr>
        <p:sp>
          <p:nvSpPr>
            <p:cNvPr id="10" name="Oval 9"/>
            <p:cNvSpPr/>
            <p:nvPr/>
          </p:nvSpPr>
          <p:spPr>
            <a:xfrm>
              <a:off x="7919608" y="5171087"/>
              <a:ext cx="539912" cy="526440"/>
            </a:xfrm>
            <a:prstGeom prst="ellipse">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542703" y="5496636"/>
              <a:ext cx="303548" cy="301336"/>
            </a:xfrm>
            <a:prstGeom prst="ellipse">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7287217" y="5607126"/>
              <a:ext cx="182129" cy="180802"/>
            </a:xfrm>
            <a:prstGeom prst="ellipse">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8219683" y="4000448"/>
              <a:ext cx="1476375" cy="1440324"/>
            </a:xfrm>
            <a:prstGeom prst="ellipse">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0000"/>
                </a:lnSpc>
                <a:spcAft>
                  <a:spcPts val="600"/>
                </a:spcAft>
                <a:defRPr/>
              </a:pPr>
              <a:r>
                <a:rPr lang="en-US" sz="2000" kern="0" dirty="0" smtClean="0">
                  <a:solidFill>
                    <a:schemeClr val="bg1"/>
                  </a:solidFill>
                </a:rPr>
                <a:t>Ryan</a:t>
              </a:r>
              <a:endParaRPr lang="en-US" sz="2000" kern="0" dirty="0">
                <a:solidFill>
                  <a:schemeClr val="bg1"/>
                </a:solidFill>
              </a:endParaRPr>
            </a:p>
          </p:txBody>
        </p:sp>
      </p:grpSp>
      <p:grpSp>
        <p:nvGrpSpPr>
          <p:cNvPr id="14" name="Group 13"/>
          <p:cNvGrpSpPr/>
          <p:nvPr/>
        </p:nvGrpSpPr>
        <p:grpSpPr>
          <a:xfrm>
            <a:off x="9904412" y="255680"/>
            <a:ext cx="2179320" cy="1852196"/>
            <a:chOff x="4303712" y="2333171"/>
            <a:chExt cx="3893820" cy="3534229"/>
          </a:xfrm>
          <a:solidFill>
            <a:schemeClr val="accent3"/>
          </a:solidFill>
        </p:grpSpPr>
        <p:sp>
          <p:nvSpPr>
            <p:cNvPr id="15" name="Oval 14"/>
            <p:cNvSpPr/>
            <p:nvPr/>
          </p:nvSpPr>
          <p:spPr>
            <a:xfrm>
              <a:off x="6380162" y="4793342"/>
              <a:ext cx="914400" cy="9144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7313612" y="5410200"/>
              <a:ext cx="457200" cy="4572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303712" y="2333171"/>
              <a:ext cx="2743200" cy="27432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0000"/>
                </a:lnSpc>
                <a:spcAft>
                  <a:spcPts val="600"/>
                </a:spcAft>
                <a:defRPr/>
              </a:pPr>
              <a:r>
                <a:rPr lang="en-US" sz="2000" kern="0" dirty="0" smtClean="0">
                  <a:solidFill>
                    <a:schemeClr val="bg1"/>
                  </a:solidFill>
                </a:rPr>
                <a:t>Rachel</a:t>
              </a:r>
              <a:endParaRPr lang="en-US" sz="2000" kern="0" dirty="0">
                <a:solidFill>
                  <a:schemeClr val="bg1"/>
                </a:solidFill>
              </a:endParaRPr>
            </a:p>
          </p:txBody>
        </p:sp>
        <p:sp>
          <p:nvSpPr>
            <p:cNvPr id="18" name="Oval 17"/>
            <p:cNvSpPr/>
            <p:nvPr/>
          </p:nvSpPr>
          <p:spPr>
            <a:xfrm>
              <a:off x="7923212" y="5479142"/>
              <a:ext cx="274320" cy="27432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 name="Group 18"/>
          <p:cNvGrpSpPr/>
          <p:nvPr/>
        </p:nvGrpSpPr>
        <p:grpSpPr>
          <a:xfrm>
            <a:off x="10071983" y="5270525"/>
            <a:ext cx="1508760" cy="1462314"/>
            <a:chOff x="10056812" y="5076371"/>
            <a:chExt cx="1508760" cy="1462314"/>
          </a:xfrm>
          <a:solidFill>
            <a:schemeClr val="accent4"/>
          </a:solidFill>
        </p:grpSpPr>
        <p:sp>
          <p:nvSpPr>
            <p:cNvPr id="20" name="Oval 19"/>
            <p:cNvSpPr/>
            <p:nvPr/>
          </p:nvSpPr>
          <p:spPr>
            <a:xfrm>
              <a:off x="11291252" y="6264365"/>
              <a:ext cx="274320" cy="27432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10056812" y="5076371"/>
              <a:ext cx="1371600" cy="13716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0000"/>
                </a:lnSpc>
                <a:spcAft>
                  <a:spcPts val="600"/>
                </a:spcAft>
                <a:defRPr/>
              </a:pPr>
              <a:r>
                <a:rPr lang="en-US" kern="0" dirty="0" smtClean="0">
                  <a:solidFill>
                    <a:schemeClr val="bg1"/>
                  </a:solidFill>
                </a:rPr>
                <a:t>Nolan</a:t>
              </a:r>
              <a:endParaRPr lang="en-US" kern="0" dirty="0">
                <a:solidFill>
                  <a:schemeClr val="bg1"/>
                </a:solidFill>
              </a:endParaRPr>
            </a:p>
          </p:txBody>
        </p:sp>
      </p:grpSp>
      <p:grpSp>
        <p:nvGrpSpPr>
          <p:cNvPr id="23" name="Group 22"/>
          <p:cNvGrpSpPr/>
          <p:nvPr/>
        </p:nvGrpSpPr>
        <p:grpSpPr>
          <a:xfrm>
            <a:off x="284162" y="4148762"/>
            <a:ext cx="1371600" cy="1577340"/>
            <a:chOff x="227012" y="228600"/>
            <a:chExt cx="1371600" cy="1577340"/>
          </a:xfrm>
        </p:grpSpPr>
        <p:sp>
          <p:nvSpPr>
            <p:cNvPr id="24" name="Oval 23"/>
            <p:cNvSpPr/>
            <p:nvPr/>
          </p:nvSpPr>
          <p:spPr>
            <a:xfrm>
              <a:off x="1171892" y="1531620"/>
              <a:ext cx="274320" cy="27432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27012" y="228600"/>
              <a:ext cx="1371600" cy="13716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0000"/>
                </a:lnSpc>
                <a:spcAft>
                  <a:spcPts val="600"/>
                </a:spcAft>
                <a:defRPr/>
              </a:pPr>
              <a:endParaRPr lang="en-US" kern="0" dirty="0">
                <a:solidFill>
                  <a:schemeClr val="bg1"/>
                </a:solidFill>
              </a:endParaRPr>
            </a:p>
            <a:p>
              <a:pPr marL="0" marR="0" lvl="0" indent="0" algn="ctr" defTabSz="914400" eaLnBrk="1" fontAlgn="auto" latinLnBrk="0" hangingPunct="1">
                <a:lnSpc>
                  <a:spcPct val="80000"/>
                </a:lnSpc>
                <a:spcBef>
                  <a:spcPts val="0"/>
                </a:spcBef>
                <a:spcAft>
                  <a:spcPts val="600"/>
                </a:spcAft>
                <a:buClrTx/>
                <a:buSzTx/>
                <a:buFontTx/>
                <a:buNone/>
                <a:tabLst/>
                <a:defRPr/>
              </a:pPr>
              <a:endParaRPr kumimoji="0" lang="en-US" sz="1800" b="0" i="1" u="none" strike="noStrike" kern="0" cap="none" spc="0" normalizeH="0" baseline="0" noProof="0" dirty="0">
                <a:ln>
                  <a:noFill/>
                </a:ln>
                <a:solidFill>
                  <a:schemeClr val="accent1">
                    <a:lumMod val="20000"/>
                    <a:lumOff val="80000"/>
                  </a:schemeClr>
                </a:solidFill>
                <a:effectLst/>
                <a:uLnTx/>
                <a:uFillTx/>
              </a:endParaRPr>
            </a:p>
          </p:txBody>
        </p:sp>
      </p:grpSp>
      <p:cxnSp>
        <p:nvCxnSpPr>
          <p:cNvPr id="4" name="Straight Connector 3"/>
          <p:cNvCxnSpPr>
            <a:stCxn id="17" idx="3"/>
            <a:endCxn id="13" idx="7"/>
          </p:cNvCxnSpPr>
          <p:nvPr/>
        </p:nvCxnSpPr>
        <p:spPr>
          <a:xfrm flipH="1">
            <a:off x="9479848" y="1482782"/>
            <a:ext cx="649408" cy="2728597"/>
          </a:xfrm>
          <a:prstGeom prst="line">
            <a:avLst/>
          </a:prstGeom>
          <a:ln w="19050">
            <a:solidFill>
              <a:schemeClr val="bg1">
                <a:lumMod val="5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3" idx="5"/>
            <a:endCxn id="21" idx="1"/>
          </p:cNvCxnSpPr>
          <p:nvPr/>
        </p:nvCxnSpPr>
        <p:spPr>
          <a:xfrm>
            <a:off x="9479848" y="5229841"/>
            <a:ext cx="793001" cy="241550"/>
          </a:xfrm>
          <a:prstGeom prst="line">
            <a:avLst/>
          </a:prstGeom>
          <a:ln w="19050">
            <a:solidFill>
              <a:schemeClr val="bg1">
                <a:lumMod val="5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1" idx="0"/>
            <a:endCxn id="17" idx="4"/>
          </p:cNvCxnSpPr>
          <p:nvPr/>
        </p:nvCxnSpPr>
        <p:spPr>
          <a:xfrm flipH="1" flipV="1">
            <a:off x="10672079" y="1693319"/>
            <a:ext cx="85704" cy="3577206"/>
          </a:xfrm>
          <a:prstGeom prst="line">
            <a:avLst/>
          </a:prstGeom>
          <a:ln w="19050">
            <a:solidFill>
              <a:schemeClr val="bg1">
                <a:lumMod val="5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6" idx="6"/>
            <a:endCxn id="13" idx="1"/>
          </p:cNvCxnSpPr>
          <p:nvPr/>
        </p:nvCxnSpPr>
        <p:spPr>
          <a:xfrm flipV="1">
            <a:off x="1655762" y="4211379"/>
            <a:ext cx="6780131" cy="623183"/>
          </a:xfrm>
          <a:prstGeom prst="line">
            <a:avLst/>
          </a:prstGeom>
          <a:ln w="19050">
            <a:solidFill>
              <a:schemeClr val="bg1">
                <a:lumMod val="5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6" idx="6"/>
            <a:endCxn id="17" idx="2"/>
          </p:cNvCxnSpPr>
          <p:nvPr/>
        </p:nvCxnSpPr>
        <p:spPr>
          <a:xfrm flipV="1">
            <a:off x="1655762" y="974500"/>
            <a:ext cx="8248650" cy="3860062"/>
          </a:xfrm>
          <a:prstGeom prst="line">
            <a:avLst/>
          </a:prstGeom>
          <a:ln w="19050">
            <a:solidFill>
              <a:schemeClr val="bg1">
                <a:lumMod val="50000"/>
              </a:schemeClr>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9" name="Parallelogram 28"/>
          <p:cNvSpPr/>
          <p:nvPr/>
        </p:nvSpPr>
        <p:spPr>
          <a:xfrm>
            <a:off x="3884612" y="2286000"/>
            <a:ext cx="9501371" cy="120225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0" name="TextBox 29"/>
          <p:cNvSpPr txBox="1"/>
          <p:nvPr/>
        </p:nvSpPr>
        <p:spPr>
          <a:xfrm>
            <a:off x="4799012" y="2511718"/>
            <a:ext cx="8167871" cy="284693"/>
          </a:xfrm>
          <a:prstGeom prst="rect">
            <a:avLst/>
          </a:prstGeom>
          <a:noFill/>
        </p:spPr>
        <p:txBody>
          <a:bodyPr wrap="square" lIns="0" tIns="0" rIns="0" bIns="0" rtlCol="0" anchor="ctr" anchorCtr="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af-ZA" sz="2000" kern="0" dirty="0" smtClean="0">
                <a:solidFill>
                  <a:schemeClr val="accent3"/>
                </a:solidFill>
                <a:latin typeface="Segoe Print" panose="02000600000000000000" pitchFamily="2" charset="0"/>
                <a:ea typeface="Calibri" charset="0"/>
                <a:cs typeface="Calibri" charset="0"/>
              </a:rPr>
              <a:t>2RND</a:t>
            </a:r>
            <a:endParaRPr kumimoji="0" lang="en-US" sz="2000" b="0" i="0" u="none" strike="noStrike" kern="0" cap="none" spc="0" normalizeH="0" baseline="0" noProof="0" dirty="0">
              <a:ln>
                <a:noFill/>
              </a:ln>
              <a:solidFill>
                <a:schemeClr val="accent3"/>
              </a:solidFill>
              <a:effectLst/>
              <a:uLnTx/>
              <a:uFillTx/>
              <a:latin typeface="Segoe Print" panose="02000600000000000000" pitchFamily="2" charset="0"/>
              <a:ea typeface="Calibri" charset="0"/>
              <a:cs typeface="Calibri" charset="0"/>
            </a:endParaRPr>
          </a:p>
        </p:txBody>
      </p:sp>
      <p:sp>
        <p:nvSpPr>
          <p:cNvPr id="28" name="TextBox 27"/>
          <p:cNvSpPr txBox="1"/>
          <p:nvPr/>
        </p:nvSpPr>
        <p:spPr>
          <a:xfrm>
            <a:off x="4753292" y="2782188"/>
            <a:ext cx="7718699" cy="498598"/>
          </a:xfrm>
          <a:prstGeom prst="rect">
            <a:avLst/>
          </a:prstGeom>
          <a:noFill/>
        </p:spPr>
        <p:txBody>
          <a:bodyPr wrap="square" lIns="0" tIns="0" rIns="0" bIns="0" rtlCol="0" anchor="ctr" anchorCtr="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af-ZA" sz="3600" kern="0" noProof="0" dirty="0" smtClean="0">
                <a:solidFill>
                  <a:schemeClr val="bg1"/>
                </a:solidFill>
                <a:latin typeface="+mj-lt"/>
                <a:ea typeface="Calibri" charset="0"/>
                <a:cs typeface="Calibri" charset="0"/>
              </a:rPr>
              <a:t>Tweet Map</a:t>
            </a:r>
            <a:endParaRPr kumimoji="0" lang="en-US" sz="3600" b="0" i="0" u="none" strike="noStrike" kern="0" cap="none" spc="0" normalizeH="0" baseline="0" noProof="0" dirty="0">
              <a:ln>
                <a:noFill/>
              </a:ln>
              <a:solidFill>
                <a:schemeClr val="bg1"/>
              </a:solidFill>
              <a:effectLst/>
              <a:uLnTx/>
              <a:uFillTx/>
              <a:latin typeface="+mj-lt"/>
              <a:ea typeface="Calibri" charset="0"/>
              <a:cs typeface="Calibri" charset="0"/>
            </a:endParaRPr>
          </a:p>
        </p:txBody>
      </p:sp>
      <p:sp>
        <p:nvSpPr>
          <p:cNvPr id="2" name="Rectangle 1"/>
          <p:cNvSpPr/>
          <p:nvPr/>
        </p:nvSpPr>
        <p:spPr>
          <a:xfrm>
            <a:off x="447856" y="4649896"/>
            <a:ext cx="1082348" cy="369332"/>
          </a:xfrm>
          <a:prstGeom prst="rect">
            <a:avLst/>
          </a:prstGeom>
        </p:spPr>
        <p:txBody>
          <a:bodyPr wrap="none">
            <a:spAutoFit/>
          </a:bodyPr>
          <a:lstStyle/>
          <a:p>
            <a:r>
              <a:rPr lang="af-ZA" kern="0" dirty="0" smtClean="0">
                <a:solidFill>
                  <a:schemeClr val="bg1"/>
                </a:solidFill>
              </a:rPr>
              <a:t>Desmond</a:t>
            </a:r>
            <a:endParaRPr lang="en-US" dirty="0"/>
          </a:p>
        </p:txBody>
      </p:sp>
    </p:spTree>
    <p:extLst>
      <p:ext uri="{BB962C8B-B14F-4D97-AF65-F5344CB8AC3E}">
        <p14:creationId xmlns:p14="http://schemas.microsoft.com/office/powerpoint/2010/main" val="76955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 name="AutoShape 4" descr="https://encrypted-tbn1.gstatic.com/images?q=tbn:ANd9GcQrrFT7JTz79f9VGitFQzhKyDF9U7Y-yO9BDGjhY_gnkE5zxfdRtg"/>
          <p:cNvSpPr>
            <a:spLocks noChangeAspect="1" noChangeArrowheads="1"/>
          </p:cNvSpPr>
          <p:nvPr/>
        </p:nvSpPr>
        <p:spPr bwMode="auto">
          <a:xfrm>
            <a:off x="63500" y="-136525"/>
            <a:ext cx="5857875" cy="58578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5" name="Rectangle 84"/>
          <p:cNvSpPr/>
          <p:nvPr/>
        </p:nvSpPr>
        <p:spPr>
          <a:xfrm>
            <a:off x="152399" y="152400"/>
            <a:ext cx="8487249" cy="553998"/>
          </a:xfrm>
          <a:prstGeom prst="rect">
            <a:avLst/>
          </a:prstGeom>
        </p:spPr>
        <p:txBody>
          <a:bodyPr wrap="square">
            <a:spAutoFit/>
          </a:bodyPr>
          <a:lstStyle/>
          <a:p>
            <a:pPr fontAlgn="auto">
              <a:spcBef>
                <a:spcPts val="0"/>
              </a:spcBef>
              <a:spcAft>
                <a:spcPts val="0"/>
              </a:spcAft>
            </a:pPr>
            <a:r>
              <a:rPr lang="en-US" sz="3000" dirty="0" smtClean="0">
                <a:solidFill>
                  <a:schemeClr val="accent3">
                    <a:lumMod val="20000"/>
                    <a:lumOff val="80000"/>
                  </a:schemeClr>
                </a:solidFill>
                <a:latin typeface="Impact" pitchFamily="34" charset="0"/>
                <a:cs typeface="+mn-cs"/>
              </a:rPr>
              <a:t>High </a:t>
            </a:r>
            <a:r>
              <a:rPr lang="en-US" sz="3000" dirty="0">
                <a:solidFill>
                  <a:schemeClr val="accent3">
                    <a:lumMod val="20000"/>
                    <a:lumOff val="80000"/>
                  </a:schemeClr>
                </a:solidFill>
                <a:latin typeface="Impact" pitchFamily="34" charset="0"/>
                <a:cs typeface="+mn-cs"/>
              </a:rPr>
              <a:t>Level Architecture of </a:t>
            </a:r>
            <a:r>
              <a:rPr lang="en-US" sz="3000" dirty="0" smtClean="0">
                <a:solidFill>
                  <a:schemeClr val="accent3">
                    <a:lumMod val="20000"/>
                    <a:lumOff val="80000"/>
                  </a:schemeClr>
                </a:solidFill>
                <a:latin typeface="Impact" pitchFamily="34" charset="0"/>
                <a:cs typeface="+mn-cs"/>
              </a:rPr>
              <a:t>POC</a:t>
            </a:r>
            <a:endParaRPr lang="en-US" sz="3000" dirty="0">
              <a:solidFill>
                <a:schemeClr val="accent3">
                  <a:lumMod val="20000"/>
                  <a:lumOff val="80000"/>
                </a:schemeClr>
              </a:solidFill>
              <a:latin typeface="Impact" pitchFamily="34" charset="0"/>
              <a:cs typeface="+mn-cs"/>
            </a:endParaRPr>
          </a:p>
        </p:txBody>
      </p:sp>
      <p:cxnSp>
        <p:nvCxnSpPr>
          <p:cNvPr id="167" name="Straight Connector 166"/>
          <p:cNvCxnSpPr/>
          <p:nvPr/>
        </p:nvCxnSpPr>
        <p:spPr>
          <a:xfrm flipV="1">
            <a:off x="8001000" y="542927"/>
            <a:ext cx="3790950" cy="7791"/>
          </a:xfrm>
          <a:prstGeom prst="line">
            <a:avLst/>
          </a:prstGeom>
          <a:ln/>
        </p:spPr>
        <p:style>
          <a:lnRef idx="1">
            <a:schemeClr val="accent3"/>
          </a:lnRef>
          <a:fillRef idx="0">
            <a:schemeClr val="accent3"/>
          </a:fillRef>
          <a:effectRef idx="0">
            <a:schemeClr val="accent3"/>
          </a:effectRef>
          <a:fontRef idx="minor">
            <a:schemeClr val="tx1"/>
          </a:fontRef>
        </p:style>
      </p:cxnSp>
      <p:grpSp>
        <p:nvGrpSpPr>
          <p:cNvPr id="64" name="Group 121"/>
          <p:cNvGrpSpPr/>
          <p:nvPr/>
        </p:nvGrpSpPr>
        <p:grpSpPr>
          <a:xfrm>
            <a:off x="4766092" y="1173457"/>
            <a:ext cx="990600" cy="990600"/>
            <a:chOff x="7618412" y="1981200"/>
            <a:chExt cx="990600" cy="990600"/>
          </a:xfrm>
        </p:grpSpPr>
        <p:pic>
          <p:nvPicPr>
            <p:cNvPr id="65" name="Picture 16" descr="https://cloud.oracle.com/opc/paas/images/applicationcontainer_w_72.png"/>
            <p:cNvPicPr>
              <a:picLocks noChangeAspect="1" noChangeArrowheads="1"/>
            </p:cNvPicPr>
            <p:nvPr/>
          </p:nvPicPr>
          <p:blipFill>
            <a:blip r:embed="rId2" cstate="print"/>
            <a:srcRect/>
            <a:stretch>
              <a:fillRect/>
            </a:stretch>
          </p:blipFill>
          <p:spPr bwMode="auto">
            <a:xfrm>
              <a:off x="7770812" y="1981200"/>
              <a:ext cx="685800" cy="685800"/>
            </a:xfrm>
            <a:prstGeom prst="rect">
              <a:avLst/>
            </a:prstGeom>
            <a:noFill/>
          </p:spPr>
        </p:pic>
        <p:sp>
          <p:nvSpPr>
            <p:cNvPr id="66" name="TextBox 65"/>
            <p:cNvSpPr txBox="1"/>
            <p:nvPr/>
          </p:nvSpPr>
          <p:spPr>
            <a:xfrm>
              <a:off x="7618412" y="2590800"/>
              <a:ext cx="990600" cy="381000"/>
            </a:xfrm>
            <a:prstGeom prst="rect">
              <a:avLst/>
            </a:prstGeom>
            <a:noFill/>
          </p:spPr>
          <p:txBody>
            <a:bodyPr wrap="none" lIns="0" tIns="0" rIns="0" bIns="0" rtlCol="0">
              <a:noAutofit/>
            </a:bodyPr>
            <a:lstStyle/>
            <a:p>
              <a:pPr algn="ctr">
                <a:lnSpc>
                  <a:spcPct val="90000"/>
                </a:lnSpc>
              </a:pPr>
              <a:r>
                <a:rPr lang="en-US" sz="1200" b="1" dirty="0">
                  <a:solidFill>
                    <a:srgbClr val="FFFFFF"/>
                  </a:solidFill>
                  <a:cs typeface="MV Boli" panose="02000500030200090000" pitchFamily="2" charset="0"/>
                </a:rPr>
                <a:t>Application</a:t>
              </a:r>
            </a:p>
            <a:p>
              <a:pPr algn="ctr">
                <a:lnSpc>
                  <a:spcPct val="90000"/>
                </a:lnSpc>
              </a:pPr>
              <a:r>
                <a:rPr lang="en-US" sz="1200" b="1" dirty="0">
                  <a:solidFill>
                    <a:srgbClr val="FFFFFF"/>
                  </a:solidFill>
                  <a:cs typeface="MV Boli" panose="02000500030200090000" pitchFamily="2" charset="0"/>
                </a:rPr>
                <a:t>Container Cloud</a:t>
              </a:r>
            </a:p>
            <a:p>
              <a:pPr algn="ctr">
                <a:lnSpc>
                  <a:spcPct val="90000"/>
                </a:lnSpc>
              </a:pPr>
              <a:r>
                <a:rPr lang="en-US" sz="1200" b="1" dirty="0">
                  <a:solidFill>
                    <a:srgbClr val="FFFFFF"/>
                  </a:solidFill>
                  <a:cs typeface="MV Boli" panose="02000500030200090000" pitchFamily="2" charset="0"/>
                </a:rPr>
                <a:t>Service</a:t>
              </a:r>
            </a:p>
          </p:txBody>
        </p:sp>
      </p:grpSp>
      <p:cxnSp>
        <p:nvCxnSpPr>
          <p:cNvPr id="4" name="Straight Connector 3"/>
          <p:cNvCxnSpPr>
            <a:stCxn id="28" idx="3"/>
            <a:endCxn id="31" idx="1"/>
          </p:cNvCxnSpPr>
          <p:nvPr/>
        </p:nvCxnSpPr>
        <p:spPr>
          <a:xfrm>
            <a:off x="1783955" y="2987801"/>
            <a:ext cx="1624586" cy="38100"/>
          </a:xfrm>
          <a:prstGeom prst="line">
            <a:avLst/>
          </a:prstGeom>
          <a:ln w="317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20" name="Group 144"/>
          <p:cNvGrpSpPr/>
          <p:nvPr/>
        </p:nvGrpSpPr>
        <p:grpSpPr>
          <a:xfrm>
            <a:off x="4809357" y="2901647"/>
            <a:ext cx="929809" cy="690770"/>
            <a:chOff x="4859340" y="2024629"/>
            <a:chExt cx="929809" cy="690770"/>
          </a:xfrm>
        </p:grpSpPr>
        <p:pic>
          <p:nvPicPr>
            <p:cNvPr id="21" name="Picture 20" descr="deploy.png"/>
            <p:cNvPicPr>
              <a:picLocks noChangeAspect="1"/>
            </p:cNvPicPr>
            <p:nvPr/>
          </p:nvPicPr>
          <p:blipFill>
            <a:blip r:embed="rId3" cstate="print"/>
            <a:stretch>
              <a:fillRect/>
            </a:stretch>
          </p:blipFill>
          <p:spPr>
            <a:xfrm>
              <a:off x="4879378" y="2024629"/>
              <a:ext cx="909771" cy="533400"/>
            </a:xfrm>
            <a:prstGeom prst="rect">
              <a:avLst/>
            </a:prstGeom>
          </p:spPr>
        </p:pic>
        <p:sp>
          <p:nvSpPr>
            <p:cNvPr id="22" name="Rectangle 21"/>
            <p:cNvSpPr/>
            <p:nvPr/>
          </p:nvSpPr>
          <p:spPr>
            <a:xfrm>
              <a:off x="4859340" y="2438400"/>
              <a:ext cx="636714" cy="276999"/>
            </a:xfrm>
            <a:prstGeom prst="rect">
              <a:avLst/>
            </a:prstGeom>
          </p:spPr>
          <p:txBody>
            <a:bodyPr wrap="none">
              <a:spAutoFit/>
            </a:bodyPr>
            <a:lstStyle/>
            <a:p>
              <a:pPr algn="ctr" fontAlgn="auto">
                <a:spcBef>
                  <a:spcPts val="0"/>
                </a:spcBef>
                <a:spcAft>
                  <a:spcPts val="0"/>
                </a:spcAft>
              </a:pPr>
              <a:r>
                <a:rPr lang="en-US" sz="1200" b="1" kern="0" dirty="0">
                  <a:solidFill>
                    <a:srgbClr val="FFFFFF"/>
                  </a:solidFill>
                  <a:latin typeface="Calibri"/>
                  <a:ea typeface="Calibri"/>
                  <a:cs typeface="MV Boli" pitchFamily="2" charset="0"/>
                  <a:sym typeface="Calibri"/>
                </a:rPr>
                <a:t>Deploy</a:t>
              </a:r>
            </a:p>
          </p:txBody>
        </p:sp>
      </p:grpSp>
      <p:cxnSp>
        <p:nvCxnSpPr>
          <p:cNvPr id="23" name="Straight Connector 22"/>
          <p:cNvCxnSpPr/>
          <p:nvPr/>
        </p:nvCxnSpPr>
        <p:spPr>
          <a:xfrm flipV="1">
            <a:off x="4383503" y="3676806"/>
            <a:ext cx="521255" cy="639683"/>
          </a:xfrm>
          <a:prstGeom prst="line">
            <a:avLst/>
          </a:prstGeom>
          <a:ln w="317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27" name="Group 128"/>
          <p:cNvGrpSpPr/>
          <p:nvPr/>
        </p:nvGrpSpPr>
        <p:grpSpPr>
          <a:xfrm>
            <a:off x="989335" y="2759201"/>
            <a:ext cx="1132041" cy="838200"/>
            <a:chOff x="6314310" y="914400"/>
            <a:chExt cx="1132041" cy="838200"/>
          </a:xfrm>
        </p:grpSpPr>
        <p:pic>
          <p:nvPicPr>
            <p:cNvPr id="28" name="Picture 27" descr="source_control.png"/>
            <p:cNvPicPr>
              <a:picLocks noChangeAspect="1"/>
            </p:cNvPicPr>
            <p:nvPr/>
          </p:nvPicPr>
          <p:blipFill>
            <a:blip r:embed="rId4" cstate="print"/>
            <a:stretch>
              <a:fillRect/>
            </a:stretch>
          </p:blipFill>
          <p:spPr>
            <a:xfrm>
              <a:off x="6651730" y="914400"/>
              <a:ext cx="457200" cy="457200"/>
            </a:xfrm>
            <a:prstGeom prst="rect">
              <a:avLst/>
            </a:prstGeom>
          </p:spPr>
        </p:pic>
        <p:sp>
          <p:nvSpPr>
            <p:cNvPr id="29" name="Rectangle 28"/>
            <p:cNvSpPr/>
            <p:nvPr/>
          </p:nvSpPr>
          <p:spPr>
            <a:xfrm>
              <a:off x="6314310" y="1475601"/>
              <a:ext cx="1132041" cy="276999"/>
            </a:xfrm>
            <a:prstGeom prst="rect">
              <a:avLst/>
            </a:prstGeom>
          </p:spPr>
          <p:txBody>
            <a:bodyPr wrap="none">
              <a:spAutoFit/>
            </a:bodyPr>
            <a:lstStyle/>
            <a:p>
              <a:pPr algn="ctr" fontAlgn="auto">
                <a:spcBef>
                  <a:spcPts val="0"/>
                </a:spcBef>
                <a:spcAft>
                  <a:spcPts val="0"/>
                </a:spcAft>
              </a:pPr>
              <a:r>
                <a:rPr lang="en-US" sz="1200" b="1" kern="0" dirty="0">
                  <a:solidFill>
                    <a:srgbClr val="FFFFFF"/>
                  </a:solidFill>
                  <a:latin typeface="Calibri"/>
                  <a:ea typeface="Calibri"/>
                  <a:cs typeface="MV Boli" pitchFamily="2" charset="0"/>
                  <a:sym typeface="Calibri"/>
                </a:rPr>
                <a:t>Source Control</a:t>
              </a:r>
            </a:p>
          </p:txBody>
        </p:sp>
      </p:grpSp>
      <p:grpSp>
        <p:nvGrpSpPr>
          <p:cNvPr id="30" name="Group 58"/>
          <p:cNvGrpSpPr/>
          <p:nvPr/>
        </p:nvGrpSpPr>
        <p:grpSpPr>
          <a:xfrm>
            <a:off x="3371712" y="2759201"/>
            <a:ext cx="510076" cy="810399"/>
            <a:chOff x="1218883" y="1828800"/>
            <a:chExt cx="510076" cy="810399"/>
          </a:xfrm>
        </p:grpSpPr>
        <p:pic>
          <p:nvPicPr>
            <p:cNvPr id="31" name="Picture 9" descr="C:\temp\icons\ic-Document-wht.png"/>
            <p:cNvPicPr>
              <a:picLocks noChangeAspect="1" noChangeArrowheads="1"/>
            </p:cNvPicPr>
            <p:nvPr/>
          </p:nvPicPr>
          <p:blipFill>
            <a:blip r:embed="rId5" cstate="print"/>
            <a:srcRect l="22917" t="14583" r="20833" b="16667"/>
            <a:stretch>
              <a:fillRect/>
            </a:stretch>
          </p:blipFill>
          <p:spPr bwMode="auto">
            <a:xfrm>
              <a:off x="1255712" y="1828800"/>
              <a:ext cx="436418" cy="533400"/>
            </a:xfrm>
            <a:prstGeom prst="rect">
              <a:avLst/>
            </a:prstGeom>
            <a:noFill/>
          </p:spPr>
        </p:pic>
        <p:sp>
          <p:nvSpPr>
            <p:cNvPr id="32" name="Rectangle 31"/>
            <p:cNvSpPr/>
            <p:nvPr/>
          </p:nvSpPr>
          <p:spPr>
            <a:xfrm>
              <a:off x="1218883" y="2362200"/>
              <a:ext cx="510076" cy="276999"/>
            </a:xfrm>
            <a:prstGeom prst="rect">
              <a:avLst/>
            </a:prstGeom>
          </p:spPr>
          <p:txBody>
            <a:bodyPr wrap="none">
              <a:spAutoFit/>
            </a:bodyPr>
            <a:lstStyle/>
            <a:p>
              <a:pPr algn="ctr" fontAlgn="auto">
                <a:spcBef>
                  <a:spcPts val="0"/>
                </a:spcBef>
                <a:spcAft>
                  <a:spcPts val="0"/>
                </a:spcAft>
              </a:pPr>
              <a:r>
                <a:rPr lang="en-US" sz="1200" b="1" kern="0" dirty="0">
                  <a:solidFill>
                    <a:srgbClr val="FFFFFF"/>
                  </a:solidFill>
                  <a:latin typeface="Calibri"/>
                  <a:ea typeface="Calibri"/>
                  <a:cs typeface="MV Boli" pitchFamily="2" charset="0"/>
                  <a:sym typeface="Calibri"/>
                </a:rPr>
                <a:t>Code</a:t>
              </a:r>
            </a:p>
          </p:txBody>
        </p:sp>
      </p:grpSp>
      <p:grpSp>
        <p:nvGrpSpPr>
          <p:cNvPr id="38" name="Group 148"/>
          <p:cNvGrpSpPr/>
          <p:nvPr/>
        </p:nvGrpSpPr>
        <p:grpSpPr>
          <a:xfrm>
            <a:off x="3881788" y="4400878"/>
            <a:ext cx="671980" cy="886599"/>
            <a:chOff x="9897141" y="838200"/>
            <a:chExt cx="671980" cy="886599"/>
          </a:xfrm>
        </p:grpSpPr>
        <p:pic>
          <p:nvPicPr>
            <p:cNvPr id="39" name="Picture 38" descr="node_js.png"/>
            <p:cNvPicPr>
              <a:picLocks noChangeAspect="1"/>
            </p:cNvPicPr>
            <p:nvPr/>
          </p:nvPicPr>
          <p:blipFill>
            <a:blip r:embed="rId6" cstate="print"/>
            <a:stretch>
              <a:fillRect/>
            </a:stretch>
          </p:blipFill>
          <p:spPr>
            <a:xfrm>
              <a:off x="9966832" y="838200"/>
              <a:ext cx="532598" cy="609600"/>
            </a:xfrm>
            <a:prstGeom prst="rect">
              <a:avLst/>
            </a:prstGeom>
          </p:spPr>
        </p:pic>
        <p:sp>
          <p:nvSpPr>
            <p:cNvPr id="40" name="Rectangle 39"/>
            <p:cNvSpPr/>
            <p:nvPr/>
          </p:nvSpPr>
          <p:spPr>
            <a:xfrm>
              <a:off x="9897141" y="1447800"/>
              <a:ext cx="671980" cy="276999"/>
            </a:xfrm>
            <a:prstGeom prst="rect">
              <a:avLst/>
            </a:prstGeom>
          </p:spPr>
          <p:txBody>
            <a:bodyPr wrap="none">
              <a:spAutoFit/>
            </a:bodyPr>
            <a:lstStyle/>
            <a:p>
              <a:pPr algn="ctr" fontAlgn="auto">
                <a:spcBef>
                  <a:spcPts val="0"/>
                </a:spcBef>
                <a:spcAft>
                  <a:spcPts val="0"/>
                </a:spcAft>
              </a:pPr>
              <a:r>
                <a:rPr lang="en-US" sz="1200" b="1" kern="0" dirty="0">
                  <a:solidFill>
                    <a:srgbClr val="FFFFFF"/>
                  </a:solidFill>
                  <a:latin typeface="Calibri"/>
                  <a:ea typeface="Calibri"/>
                  <a:cs typeface="MV Boli" pitchFamily="2" charset="0"/>
                  <a:sym typeface="Calibri"/>
                </a:rPr>
                <a:t>Node.js</a:t>
              </a:r>
            </a:p>
          </p:txBody>
        </p:sp>
      </p:grpSp>
      <p:grpSp>
        <p:nvGrpSpPr>
          <p:cNvPr id="47" name="Group 98"/>
          <p:cNvGrpSpPr/>
          <p:nvPr/>
        </p:nvGrpSpPr>
        <p:grpSpPr>
          <a:xfrm>
            <a:off x="5928794" y="4509303"/>
            <a:ext cx="688262" cy="858024"/>
            <a:chOff x="7615950" y="638175"/>
            <a:chExt cx="688262" cy="858024"/>
          </a:xfrm>
        </p:grpSpPr>
        <p:pic>
          <p:nvPicPr>
            <p:cNvPr id="48" name="Picture 6" descr="https://cloud.oracle.com/opc/paas/images/MySQL_w_72.png"/>
            <p:cNvPicPr>
              <a:picLocks noChangeAspect="1" noChangeArrowheads="1"/>
            </p:cNvPicPr>
            <p:nvPr/>
          </p:nvPicPr>
          <p:blipFill>
            <a:blip r:embed="rId7" cstate="print"/>
            <a:srcRect/>
            <a:stretch>
              <a:fillRect/>
            </a:stretch>
          </p:blipFill>
          <p:spPr bwMode="auto">
            <a:xfrm>
              <a:off x="7618412" y="638175"/>
              <a:ext cx="685800" cy="685800"/>
            </a:xfrm>
            <a:prstGeom prst="rect">
              <a:avLst/>
            </a:prstGeom>
            <a:noFill/>
          </p:spPr>
        </p:pic>
        <p:sp>
          <p:nvSpPr>
            <p:cNvPr id="49" name="Rectangle 48"/>
            <p:cNvSpPr/>
            <p:nvPr/>
          </p:nvSpPr>
          <p:spPr>
            <a:xfrm>
              <a:off x="7615950" y="1219200"/>
              <a:ext cx="635110" cy="276999"/>
            </a:xfrm>
            <a:prstGeom prst="rect">
              <a:avLst/>
            </a:prstGeom>
          </p:spPr>
          <p:txBody>
            <a:bodyPr wrap="none">
              <a:spAutoFit/>
            </a:bodyPr>
            <a:lstStyle/>
            <a:p>
              <a:pPr algn="ctr"/>
              <a:r>
                <a:rPr lang="en-US" sz="1200" b="1" kern="0" dirty="0">
                  <a:solidFill>
                    <a:schemeClr val="bg1"/>
                  </a:solidFill>
                  <a:ea typeface="Calibri"/>
                  <a:cs typeface="MV Boli" pitchFamily="2" charset="0"/>
                  <a:sym typeface="Calibri"/>
                </a:rPr>
                <a:t>MySQL</a:t>
              </a:r>
            </a:p>
          </p:txBody>
        </p:sp>
      </p:grpSp>
      <p:cxnSp>
        <p:nvCxnSpPr>
          <p:cNvPr id="50" name="Straight Connector 49"/>
          <p:cNvCxnSpPr/>
          <p:nvPr/>
        </p:nvCxnSpPr>
        <p:spPr>
          <a:xfrm flipH="1" flipV="1">
            <a:off x="5446071" y="3621716"/>
            <a:ext cx="621243" cy="887588"/>
          </a:xfrm>
          <a:prstGeom prst="line">
            <a:avLst/>
          </a:prstGeom>
          <a:ln w="317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237566" y="2395585"/>
            <a:ext cx="23826" cy="412547"/>
          </a:xfrm>
          <a:prstGeom prst="line">
            <a:avLst/>
          </a:prstGeom>
          <a:ln w="317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6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3" descr="cloud.png"/>
          <p:cNvPicPr>
            <a:picLocks noChangeAspect="1"/>
          </p:cNvPicPr>
          <p:nvPr/>
        </p:nvPicPr>
        <p:blipFill>
          <a:blip r:embed="rId3" cstate="print"/>
          <a:srcRect t="21584" r="51041"/>
          <a:stretch>
            <a:fillRect/>
          </a:stretch>
        </p:blipFill>
        <p:spPr bwMode="auto">
          <a:xfrm>
            <a:off x="6796555" y="182834"/>
            <a:ext cx="5408612" cy="3532188"/>
          </a:xfrm>
          <a:prstGeom prst="rect">
            <a:avLst/>
          </a:prstGeom>
          <a:noFill/>
          <a:ln w="9525">
            <a:noFill/>
            <a:miter lim="800000"/>
            <a:headEnd/>
            <a:tailEnd/>
          </a:ln>
        </p:spPr>
      </p:pic>
      <p:sp>
        <p:nvSpPr>
          <p:cNvPr id="5" name="Text Placeholder 4"/>
          <p:cNvSpPr>
            <a:spLocks noGrp="1"/>
          </p:cNvSpPr>
          <p:nvPr>
            <p:ph type="body" sz="quarter" idx="15"/>
          </p:nvPr>
        </p:nvSpPr>
        <p:spPr>
          <a:xfrm>
            <a:off x="2436811" y="1948928"/>
            <a:ext cx="3505201" cy="2011680"/>
          </a:xfrm>
        </p:spPr>
        <p:txBody>
          <a:bodyPr/>
          <a:lstStyle/>
          <a:p>
            <a:r>
              <a:rPr lang="af-ZA" dirty="0" smtClean="0"/>
              <a:t>Search </a:t>
            </a:r>
            <a:r>
              <a:rPr lang="af-ZA" dirty="0" smtClean="0"/>
              <a:t>Tweets by Location</a:t>
            </a:r>
            <a:endParaRPr lang="en-US" dirty="0"/>
          </a:p>
          <a:p>
            <a:r>
              <a:rPr lang="af-ZA" sz="1400" dirty="0" smtClean="0"/>
              <a:t>This allows users retrieve analyzed tweets by geo cordinates</a:t>
            </a:r>
            <a:endParaRPr lang="en-US" sz="1400" dirty="0"/>
          </a:p>
        </p:txBody>
      </p:sp>
      <p:sp>
        <p:nvSpPr>
          <p:cNvPr id="9" name="Rectangle 8" descr="Icons, graphics, large numerical callout can be included here"/>
          <p:cNvSpPr/>
          <p:nvPr/>
        </p:nvSpPr>
        <p:spPr bwMode="gray">
          <a:xfrm>
            <a:off x="6290959" y="1827313"/>
            <a:ext cx="1708453" cy="1323439"/>
          </a:xfrm>
          <a:prstGeom prst="rect">
            <a:avLst/>
          </a:prstGeom>
        </p:spPr>
        <p:txBody>
          <a:bodyPr wrap="square" lIns="0" tIns="0" rIns="0" bIns="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500" b="0" i="0" u="none" strike="noStrike" kern="0" cap="none" spc="0" normalizeH="0" baseline="0" noProof="0" dirty="0">
              <a:ln>
                <a:noFill/>
              </a:ln>
              <a:solidFill>
                <a:schemeClr val="accent1"/>
              </a:solidFill>
              <a:effectLst/>
              <a:uLnTx/>
              <a:uFillTx/>
            </a:endParaRPr>
          </a:p>
        </p:txBody>
      </p:sp>
      <p:sp>
        <p:nvSpPr>
          <p:cNvPr id="6" name="Text Placeholder 5"/>
          <p:cNvSpPr>
            <a:spLocks noGrp="1"/>
          </p:cNvSpPr>
          <p:nvPr>
            <p:ph type="body" sz="quarter" idx="16"/>
          </p:nvPr>
        </p:nvSpPr>
        <p:spPr>
          <a:xfrm>
            <a:off x="8162372" y="1948928"/>
            <a:ext cx="3505201" cy="2011680"/>
          </a:xfrm>
        </p:spPr>
        <p:txBody>
          <a:bodyPr/>
          <a:lstStyle/>
          <a:p>
            <a:pPr lvl="0">
              <a:buClr>
                <a:srgbClr val="58595B">
                  <a:lumMod val="60000"/>
                  <a:lumOff val="40000"/>
                </a:srgbClr>
              </a:buClr>
            </a:pPr>
            <a:endParaRPr lang="af-ZA" sz="1400" dirty="0" smtClean="0">
              <a:solidFill>
                <a:srgbClr val="58595B">
                  <a:lumMod val="50000"/>
                </a:srgbClr>
              </a:solidFill>
            </a:endParaRPr>
          </a:p>
          <a:p>
            <a:pPr lvl="0">
              <a:buClr>
                <a:srgbClr val="58595B">
                  <a:lumMod val="60000"/>
                  <a:lumOff val="40000"/>
                </a:srgbClr>
              </a:buClr>
            </a:pPr>
            <a:r>
              <a:rPr lang="af-ZA" sz="1400" dirty="0" smtClean="0">
                <a:solidFill>
                  <a:srgbClr val="58595B">
                    <a:lumMod val="50000"/>
                  </a:srgbClr>
                </a:solidFill>
              </a:rPr>
              <a:t>Simple UI visualizations to convey value for any type of user</a:t>
            </a:r>
          </a:p>
          <a:p>
            <a:pPr lvl="0">
              <a:buClr>
                <a:srgbClr val="58595B">
                  <a:lumMod val="60000"/>
                  <a:lumOff val="40000"/>
                </a:srgbClr>
              </a:buClr>
            </a:pPr>
            <a:endParaRPr lang="en-US" sz="1400" dirty="0">
              <a:solidFill>
                <a:srgbClr val="58595B">
                  <a:lumMod val="50000"/>
                </a:srgbClr>
              </a:solidFill>
            </a:endParaRPr>
          </a:p>
        </p:txBody>
      </p:sp>
      <p:sp>
        <p:nvSpPr>
          <p:cNvPr id="10" name="Footer Placeholder 9"/>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endParaRPr>
          </a:p>
        </p:txBody>
      </p:sp>
      <p:sp>
        <p:nvSpPr>
          <p:cNvPr id="13" name="Freeform 6"/>
          <p:cNvSpPr>
            <a:spLocks noChangeAspect="1" noChangeArrowheads="1"/>
          </p:cNvSpPr>
          <p:nvPr/>
        </p:nvSpPr>
        <p:spPr bwMode="auto">
          <a:xfrm>
            <a:off x="786265" y="2341252"/>
            <a:ext cx="1301599" cy="1301599"/>
          </a:xfrm>
          <a:custGeom>
            <a:avLst/>
            <a:gdLst>
              <a:gd name="T0" fmla="*/ 1910 w 2964"/>
              <a:gd name="T1" fmla="*/ 695 h 2964"/>
              <a:gd name="T2" fmla="*/ 1852 w 2964"/>
              <a:gd name="T3" fmla="*/ 475 h 2964"/>
              <a:gd name="T4" fmla="*/ 1667 w 2964"/>
              <a:gd name="T5" fmla="*/ 417 h 2964"/>
              <a:gd name="T6" fmla="*/ 1621 w 2964"/>
              <a:gd name="T7" fmla="*/ 11 h 2964"/>
              <a:gd name="T8" fmla="*/ 1424 w 2964"/>
              <a:gd name="T9" fmla="*/ 139 h 2964"/>
              <a:gd name="T10" fmla="*/ 1158 w 2964"/>
              <a:gd name="T11" fmla="*/ 139 h 2964"/>
              <a:gd name="T12" fmla="*/ 938 w 2964"/>
              <a:gd name="T13" fmla="*/ 104 h 2964"/>
              <a:gd name="T14" fmla="*/ 1331 w 2964"/>
              <a:gd name="T15" fmla="*/ 278 h 2964"/>
              <a:gd name="T16" fmla="*/ 1447 w 2964"/>
              <a:gd name="T17" fmla="*/ 440 h 2964"/>
              <a:gd name="T18" fmla="*/ 1215 w 2964"/>
              <a:gd name="T19" fmla="*/ 417 h 2964"/>
              <a:gd name="T20" fmla="*/ 1065 w 2964"/>
              <a:gd name="T21" fmla="*/ 567 h 2964"/>
              <a:gd name="T22" fmla="*/ 1135 w 2964"/>
              <a:gd name="T23" fmla="*/ 648 h 2964"/>
              <a:gd name="T24" fmla="*/ 1215 w 2964"/>
              <a:gd name="T25" fmla="*/ 741 h 2964"/>
              <a:gd name="T26" fmla="*/ 1250 w 2964"/>
              <a:gd name="T27" fmla="*/ 660 h 2964"/>
              <a:gd name="T28" fmla="*/ 1354 w 2964"/>
              <a:gd name="T29" fmla="*/ 567 h 2964"/>
              <a:gd name="T30" fmla="*/ 1517 w 2964"/>
              <a:gd name="T31" fmla="*/ 521 h 2964"/>
              <a:gd name="T32" fmla="*/ 1667 w 2964"/>
              <a:gd name="T33" fmla="*/ 579 h 2964"/>
              <a:gd name="T34" fmla="*/ 1493 w 2964"/>
              <a:gd name="T35" fmla="*/ 880 h 2964"/>
              <a:gd name="T36" fmla="*/ 1424 w 2964"/>
              <a:gd name="T37" fmla="*/ 1030 h 2964"/>
              <a:gd name="T38" fmla="*/ 1250 w 2964"/>
              <a:gd name="T39" fmla="*/ 1192 h 2964"/>
              <a:gd name="T40" fmla="*/ 1262 w 2964"/>
              <a:gd name="T41" fmla="*/ 1389 h 2964"/>
              <a:gd name="T42" fmla="*/ 1169 w 2964"/>
              <a:gd name="T43" fmla="*/ 1274 h 2964"/>
              <a:gd name="T44" fmla="*/ 1007 w 2964"/>
              <a:gd name="T45" fmla="*/ 1262 h 2964"/>
              <a:gd name="T46" fmla="*/ 972 w 2964"/>
              <a:gd name="T47" fmla="*/ 1447 h 2964"/>
              <a:gd name="T48" fmla="*/ 1030 w 2964"/>
              <a:gd name="T49" fmla="*/ 1528 h 2964"/>
              <a:gd name="T50" fmla="*/ 1111 w 2964"/>
              <a:gd name="T51" fmla="*/ 1598 h 2964"/>
              <a:gd name="T52" fmla="*/ 1215 w 2964"/>
              <a:gd name="T53" fmla="*/ 1667 h 2964"/>
              <a:gd name="T54" fmla="*/ 1656 w 2964"/>
              <a:gd name="T55" fmla="*/ 1713 h 2964"/>
              <a:gd name="T56" fmla="*/ 1910 w 2964"/>
              <a:gd name="T57" fmla="*/ 1771 h 2964"/>
              <a:gd name="T58" fmla="*/ 2038 w 2964"/>
              <a:gd name="T59" fmla="*/ 2072 h 2964"/>
              <a:gd name="T60" fmla="*/ 1933 w 2964"/>
              <a:gd name="T61" fmla="*/ 2314 h 2964"/>
              <a:gd name="T62" fmla="*/ 1667 w 2964"/>
              <a:gd name="T63" fmla="*/ 2627 h 2964"/>
              <a:gd name="T64" fmla="*/ 1482 w 2964"/>
              <a:gd name="T65" fmla="*/ 2743 h 2964"/>
              <a:gd name="T66" fmla="*/ 1413 w 2964"/>
              <a:gd name="T67" fmla="*/ 2870 h 2964"/>
              <a:gd name="T68" fmla="*/ 1343 w 2964"/>
              <a:gd name="T69" fmla="*/ 2720 h 2964"/>
              <a:gd name="T70" fmla="*/ 1215 w 2964"/>
              <a:gd name="T71" fmla="*/ 2003 h 2964"/>
              <a:gd name="T72" fmla="*/ 1250 w 2964"/>
              <a:gd name="T73" fmla="*/ 1760 h 2964"/>
              <a:gd name="T74" fmla="*/ 926 w 2964"/>
              <a:gd name="T75" fmla="*/ 1621 h 2964"/>
              <a:gd name="T76" fmla="*/ 695 w 2964"/>
              <a:gd name="T77" fmla="*/ 1447 h 2964"/>
              <a:gd name="T78" fmla="*/ 579 w 2964"/>
              <a:gd name="T79" fmla="*/ 1250 h 2964"/>
              <a:gd name="T80" fmla="*/ 590 w 2964"/>
              <a:gd name="T81" fmla="*/ 1401 h 2964"/>
              <a:gd name="T82" fmla="*/ 498 w 2964"/>
              <a:gd name="T83" fmla="*/ 1274 h 2964"/>
              <a:gd name="T84" fmla="*/ 452 w 2964"/>
              <a:gd name="T85" fmla="*/ 1227 h 2964"/>
              <a:gd name="T86" fmla="*/ 405 w 2964"/>
              <a:gd name="T87" fmla="*/ 799 h 2964"/>
              <a:gd name="T88" fmla="*/ 0 w 2964"/>
              <a:gd name="T89" fmla="*/ 1482 h 2964"/>
              <a:gd name="T90" fmla="*/ 2349 w 2964"/>
              <a:gd name="T91" fmla="*/ 289 h 2964"/>
              <a:gd name="T92" fmla="*/ 1308 w 2964"/>
              <a:gd name="T93" fmla="*/ 1528 h 2964"/>
              <a:gd name="T94" fmla="*/ 1192 w 2964"/>
              <a:gd name="T95" fmla="*/ 1482 h 2964"/>
              <a:gd name="T96" fmla="*/ 1158 w 2964"/>
              <a:gd name="T97" fmla="*/ 1447 h 2964"/>
              <a:gd name="T98" fmla="*/ 1262 w 2964"/>
              <a:gd name="T99" fmla="*/ 1436 h 2964"/>
              <a:gd name="T100" fmla="*/ 1389 w 2964"/>
              <a:gd name="T101" fmla="*/ 151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4" h="2964">
                <a:moveTo>
                  <a:pt x="2349" y="289"/>
                </a:moveTo>
                <a:cubicBezTo>
                  <a:pt x="1968" y="672"/>
                  <a:pt x="1968" y="672"/>
                  <a:pt x="1968" y="672"/>
                </a:cubicBezTo>
                <a:cubicBezTo>
                  <a:pt x="1956" y="683"/>
                  <a:pt x="1933" y="695"/>
                  <a:pt x="1910" y="695"/>
                </a:cubicBezTo>
                <a:cubicBezTo>
                  <a:pt x="1887" y="695"/>
                  <a:pt x="1887" y="695"/>
                  <a:pt x="1887" y="695"/>
                </a:cubicBezTo>
                <a:cubicBezTo>
                  <a:pt x="1864" y="695"/>
                  <a:pt x="1852" y="683"/>
                  <a:pt x="1852" y="660"/>
                </a:cubicBezTo>
                <a:cubicBezTo>
                  <a:pt x="1852" y="475"/>
                  <a:pt x="1852" y="475"/>
                  <a:pt x="1852" y="475"/>
                </a:cubicBezTo>
                <a:cubicBezTo>
                  <a:pt x="1852" y="463"/>
                  <a:pt x="1841" y="440"/>
                  <a:pt x="1817" y="440"/>
                </a:cubicBezTo>
                <a:cubicBezTo>
                  <a:pt x="1702" y="440"/>
                  <a:pt x="1702" y="440"/>
                  <a:pt x="1702" y="440"/>
                </a:cubicBezTo>
                <a:cubicBezTo>
                  <a:pt x="1679" y="440"/>
                  <a:pt x="1667" y="428"/>
                  <a:pt x="1667" y="417"/>
                </a:cubicBezTo>
                <a:cubicBezTo>
                  <a:pt x="1667" y="278"/>
                  <a:pt x="1667" y="278"/>
                  <a:pt x="1667" y="278"/>
                </a:cubicBezTo>
                <a:cubicBezTo>
                  <a:pt x="1621" y="185"/>
                  <a:pt x="1621" y="185"/>
                  <a:pt x="1621" y="185"/>
                </a:cubicBezTo>
                <a:cubicBezTo>
                  <a:pt x="1621" y="11"/>
                  <a:pt x="1621" y="11"/>
                  <a:pt x="1621" y="11"/>
                </a:cubicBezTo>
                <a:cubicBezTo>
                  <a:pt x="1574" y="0"/>
                  <a:pt x="1528" y="0"/>
                  <a:pt x="1482" y="0"/>
                </a:cubicBezTo>
                <a:cubicBezTo>
                  <a:pt x="1459" y="0"/>
                  <a:pt x="1436" y="0"/>
                  <a:pt x="1401" y="0"/>
                </a:cubicBezTo>
                <a:cubicBezTo>
                  <a:pt x="1424" y="139"/>
                  <a:pt x="1424" y="139"/>
                  <a:pt x="1424" y="139"/>
                </a:cubicBezTo>
                <a:cubicBezTo>
                  <a:pt x="1436" y="162"/>
                  <a:pt x="1413" y="174"/>
                  <a:pt x="1389" y="174"/>
                </a:cubicBezTo>
                <a:cubicBezTo>
                  <a:pt x="1297" y="139"/>
                  <a:pt x="1297" y="139"/>
                  <a:pt x="1297" y="139"/>
                </a:cubicBezTo>
                <a:cubicBezTo>
                  <a:pt x="1158" y="139"/>
                  <a:pt x="1158" y="139"/>
                  <a:pt x="1158" y="139"/>
                </a:cubicBezTo>
                <a:cubicBezTo>
                  <a:pt x="1135" y="139"/>
                  <a:pt x="1123" y="116"/>
                  <a:pt x="1123" y="93"/>
                </a:cubicBezTo>
                <a:cubicBezTo>
                  <a:pt x="1146" y="35"/>
                  <a:pt x="1146" y="35"/>
                  <a:pt x="1146" y="35"/>
                </a:cubicBezTo>
                <a:cubicBezTo>
                  <a:pt x="1077" y="58"/>
                  <a:pt x="1007" y="81"/>
                  <a:pt x="938" y="104"/>
                </a:cubicBezTo>
                <a:cubicBezTo>
                  <a:pt x="1111" y="231"/>
                  <a:pt x="1111" y="231"/>
                  <a:pt x="1111" y="231"/>
                </a:cubicBezTo>
                <a:lnTo>
                  <a:pt x="1123" y="231"/>
                </a:lnTo>
                <a:cubicBezTo>
                  <a:pt x="1331" y="278"/>
                  <a:pt x="1331" y="278"/>
                  <a:pt x="1331" y="278"/>
                </a:cubicBezTo>
                <a:cubicBezTo>
                  <a:pt x="1343" y="278"/>
                  <a:pt x="1343" y="278"/>
                  <a:pt x="1354" y="289"/>
                </a:cubicBezTo>
                <a:cubicBezTo>
                  <a:pt x="1447" y="382"/>
                  <a:pt x="1447" y="382"/>
                  <a:pt x="1447" y="382"/>
                </a:cubicBezTo>
                <a:cubicBezTo>
                  <a:pt x="1470" y="405"/>
                  <a:pt x="1459" y="428"/>
                  <a:pt x="1447" y="440"/>
                </a:cubicBezTo>
                <a:cubicBezTo>
                  <a:pt x="1401" y="463"/>
                  <a:pt x="1401" y="463"/>
                  <a:pt x="1401" y="463"/>
                </a:cubicBezTo>
                <a:cubicBezTo>
                  <a:pt x="1389" y="463"/>
                  <a:pt x="1389" y="463"/>
                  <a:pt x="1378" y="463"/>
                </a:cubicBezTo>
                <a:cubicBezTo>
                  <a:pt x="1215" y="417"/>
                  <a:pt x="1215" y="417"/>
                  <a:pt x="1215" y="417"/>
                </a:cubicBezTo>
                <a:cubicBezTo>
                  <a:pt x="1215" y="417"/>
                  <a:pt x="1204" y="417"/>
                  <a:pt x="1192" y="428"/>
                </a:cubicBezTo>
                <a:cubicBezTo>
                  <a:pt x="1077" y="544"/>
                  <a:pt x="1077" y="544"/>
                  <a:pt x="1077" y="544"/>
                </a:cubicBezTo>
                <a:cubicBezTo>
                  <a:pt x="1065" y="556"/>
                  <a:pt x="1065" y="556"/>
                  <a:pt x="1065" y="567"/>
                </a:cubicBezTo>
                <a:cubicBezTo>
                  <a:pt x="1065" y="613"/>
                  <a:pt x="1065" y="613"/>
                  <a:pt x="1065" y="613"/>
                </a:cubicBezTo>
                <a:cubicBezTo>
                  <a:pt x="1065" y="637"/>
                  <a:pt x="1077" y="648"/>
                  <a:pt x="1100" y="648"/>
                </a:cubicBezTo>
                <a:cubicBezTo>
                  <a:pt x="1135" y="648"/>
                  <a:pt x="1135" y="648"/>
                  <a:pt x="1135" y="648"/>
                </a:cubicBezTo>
                <a:cubicBezTo>
                  <a:pt x="1146" y="648"/>
                  <a:pt x="1158" y="660"/>
                  <a:pt x="1169" y="660"/>
                </a:cubicBezTo>
                <a:cubicBezTo>
                  <a:pt x="1192" y="729"/>
                  <a:pt x="1192" y="729"/>
                  <a:pt x="1192" y="729"/>
                </a:cubicBezTo>
                <a:cubicBezTo>
                  <a:pt x="1204" y="741"/>
                  <a:pt x="1204" y="741"/>
                  <a:pt x="1215" y="741"/>
                </a:cubicBezTo>
                <a:cubicBezTo>
                  <a:pt x="1227" y="741"/>
                  <a:pt x="1227" y="741"/>
                  <a:pt x="1227" y="741"/>
                </a:cubicBezTo>
                <a:cubicBezTo>
                  <a:pt x="1239" y="741"/>
                  <a:pt x="1250" y="729"/>
                  <a:pt x="1250" y="718"/>
                </a:cubicBezTo>
                <a:cubicBezTo>
                  <a:pt x="1250" y="660"/>
                  <a:pt x="1250" y="660"/>
                  <a:pt x="1250" y="660"/>
                </a:cubicBezTo>
                <a:cubicBezTo>
                  <a:pt x="1250" y="648"/>
                  <a:pt x="1250" y="648"/>
                  <a:pt x="1262" y="637"/>
                </a:cubicBezTo>
                <a:cubicBezTo>
                  <a:pt x="1320" y="579"/>
                  <a:pt x="1320" y="579"/>
                  <a:pt x="1320" y="579"/>
                </a:cubicBezTo>
                <a:cubicBezTo>
                  <a:pt x="1320" y="567"/>
                  <a:pt x="1343" y="556"/>
                  <a:pt x="1354" y="567"/>
                </a:cubicBezTo>
                <a:cubicBezTo>
                  <a:pt x="1413" y="590"/>
                  <a:pt x="1413" y="590"/>
                  <a:pt x="1413" y="590"/>
                </a:cubicBezTo>
                <a:cubicBezTo>
                  <a:pt x="1424" y="602"/>
                  <a:pt x="1447" y="590"/>
                  <a:pt x="1447" y="590"/>
                </a:cubicBezTo>
                <a:cubicBezTo>
                  <a:pt x="1517" y="521"/>
                  <a:pt x="1517" y="521"/>
                  <a:pt x="1517" y="521"/>
                </a:cubicBezTo>
                <a:cubicBezTo>
                  <a:pt x="1528" y="509"/>
                  <a:pt x="1540" y="509"/>
                  <a:pt x="1551" y="521"/>
                </a:cubicBezTo>
                <a:cubicBezTo>
                  <a:pt x="1644" y="544"/>
                  <a:pt x="1644" y="544"/>
                  <a:pt x="1644" y="544"/>
                </a:cubicBezTo>
                <a:cubicBezTo>
                  <a:pt x="1656" y="556"/>
                  <a:pt x="1667" y="567"/>
                  <a:pt x="1667" y="579"/>
                </a:cubicBezTo>
                <a:cubicBezTo>
                  <a:pt x="1667" y="764"/>
                  <a:pt x="1667" y="764"/>
                  <a:pt x="1667" y="764"/>
                </a:cubicBezTo>
                <a:cubicBezTo>
                  <a:pt x="1667" y="776"/>
                  <a:pt x="1656" y="787"/>
                  <a:pt x="1656" y="799"/>
                </a:cubicBezTo>
                <a:cubicBezTo>
                  <a:pt x="1493" y="880"/>
                  <a:pt x="1493" y="880"/>
                  <a:pt x="1493" y="880"/>
                </a:cubicBezTo>
                <a:cubicBezTo>
                  <a:pt x="1482" y="880"/>
                  <a:pt x="1482" y="880"/>
                  <a:pt x="1482" y="891"/>
                </a:cubicBezTo>
                <a:cubicBezTo>
                  <a:pt x="1436" y="1007"/>
                  <a:pt x="1436" y="1007"/>
                  <a:pt x="1436" y="1007"/>
                </a:cubicBezTo>
                <a:cubicBezTo>
                  <a:pt x="1436" y="1019"/>
                  <a:pt x="1436" y="1019"/>
                  <a:pt x="1424" y="1030"/>
                </a:cubicBezTo>
                <a:cubicBezTo>
                  <a:pt x="1308" y="1111"/>
                  <a:pt x="1308" y="1111"/>
                  <a:pt x="1308" y="1111"/>
                </a:cubicBezTo>
                <a:cubicBezTo>
                  <a:pt x="1297" y="1111"/>
                  <a:pt x="1297" y="1111"/>
                  <a:pt x="1297" y="1123"/>
                </a:cubicBezTo>
                <a:cubicBezTo>
                  <a:pt x="1250" y="1192"/>
                  <a:pt x="1250" y="1192"/>
                  <a:pt x="1250" y="1192"/>
                </a:cubicBezTo>
                <a:cubicBezTo>
                  <a:pt x="1250" y="1204"/>
                  <a:pt x="1250" y="1204"/>
                  <a:pt x="1250" y="1215"/>
                </a:cubicBezTo>
                <a:cubicBezTo>
                  <a:pt x="1285" y="1354"/>
                  <a:pt x="1285" y="1354"/>
                  <a:pt x="1285" y="1354"/>
                </a:cubicBezTo>
                <a:cubicBezTo>
                  <a:pt x="1297" y="1366"/>
                  <a:pt x="1274" y="1389"/>
                  <a:pt x="1262" y="1389"/>
                </a:cubicBezTo>
                <a:cubicBezTo>
                  <a:pt x="1227" y="1389"/>
                  <a:pt x="1227" y="1389"/>
                  <a:pt x="1227" y="1389"/>
                </a:cubicBezTo>
                <a:cubicBezTo>
                  <a:pt x="1215" y="1389"/>
                  <a:pt x="1204" y="1378"/>
                  <a:pt x="1192" y="1366"/>
                </a:cubicBezTo>
                <a:cubicBezTo>
                  <a:pt x="1169" y="1274"/>
                  <a:pt x="1169" y="1274"/>
                  <a:pt x="1169" y="1274"/>
                </a:cubicBezTo>
                <a:cubicBezTo>
                  <a:pt x="1158" y="1262"/>
                  <a:pt x="1146" y="1250"/>
                  <a:pt x="1135" y="1250"/>
                </a:cubicBezTo>
                <a:cubicBezTo>
                  <a:pt x="1030" y="1250"/>
                  <a:pt x="1030" y="1250"/>
                  <a:pt x="1030" y="1250"/>
                </a:cubicBezTo>
                <a:cubicBezTo>
                  <a:pt x="1019" y="1250"/>
                  <a:pt x="1019" y="1250"/>
                  <a:pt x="1007" y="1262"/>
                </a:cubicBezTo>
                <a:cubicBezTo>
                  <a:pt x="984" y="1285"/>
                  <a:pt x="984" y="1285"/>
                  <a:pt x="984" y="1285"/>
                </a:cubicBezTo>
                <a:cubicBezTo>
                  <a:pt x="972" y="1297"/>
                  <a:pt x="972" y="1297"/>
                  <a:pt x="972" y="1308"/>
                </a:cubicBezTo>
                <a:cubicBezTo>
                  <a:pt x="972" y="1447"/>
                  <a:pt x="972" y="1447"/>
                  <a:pt x="972" y="1447"/>
                </a:cubicBezTo>
                <a:cubicBezTo>
                  <a:pt x="972" y="1470"/>
                  <a:pt x="984" y="1493"/>
                  <a:pt x="996" y="1505"/>
                </a:cubicBezTo>
                <a:cubicBezTo>
                  <a:pt x="1007" y="1517"/>
                  <a:pt x="1007" y="1517"/>
                  <a:pt x="1019" y="1528"/>
                </a:cubicBezTo>
                <a:lnTo>
                  <a:pt x="1030" y="1528"/>
                </a:lnTo>
                <a:cubicBezTo>
                  <a:pt x="1077" y="1528"/>
                  <a:pt x="1077" y="1528"/>
                  <a:pt x="1077" y="1528"/>
                </a:cubicBezTo>
                <a:cubicBezTo>
                  <a:pt x="1100" y="1528"/>
                  <a:pt x="1111" y="1540"/>
                  <a:pt x="1111" y="1563"/>
                </a:cubicBezTo>
                <a:cubicBezTo>
                  <a:pt x="1111" y="1598"/>
                  <a:pt x="1111" y="1598"/>
                  <a:pt x="1111" y="1598"/>
                </a:cubicBezTo>
                <a:cubicBezTo>
                  <a:pt x="1111" y="1609"/>
                  <a:pt x="1123" y="1621"/>
                  <a:pt x="1123" y="1632"/>
                </a:cubicBezTo>
                <a:cubicBezTo>
                  <a:pt x="1192" y="1667"/>
                  <a:pt x="1192" y="1667"/>
                  <a:pt x="1192" y="1667"/>
                </a:cubicBezTo>
                <a:cubicBezTo>
                  <a:pt x="1204" y="1667"/>
                  <a:pt x="1204" y="1667"/>
                  <a:pt x="1215" y="1667"/>
                </a:cubicBezTo>
                <a:cubicBezTo>
                  <a:pt x="1517" y="1621"/>
                  <a:pt x="1517" y="1621"/>
                  <a:pt x="1517" y="1621"/>
                </a:cubicBezTo>
                <a:cubicBezTo>
                  <a:pt x="1528" y="1621"/>
                  <a:pt x="1528" y="1621"/>
                  <a:pt x="1540" y="1632"/>
                </a:cubicBezTo>
                <a:cubicBezTo>
                  <a:pt x="1656" y="1713"/>
                  <a:pt x="1656" y="1713"/>
                  <a:pt x="1656" y="1713"/>
                </a:cubicBezTo>
                <a:cubicBezTo>
                  <a:pt x="1667" y="1713"/>
                  <a:pt x="1667" y="1713"/>
                  <a:pt x="1679" y="1713"/>
                </a:cubicBezTo>
                <a:cubicBezTo>
                  <a:pt x="1887" y="1771"/>
                  <a:pt x="1887" y="1771"/>
                  <a:pt x="1887" y="1771"/>
                </a:cubicBezTo>
                <a:cubicBezTo>
                  <a:pt x="1899" y="1771"/>
                  <a:pt x="1899" y="1771"/>
                  <a:pt x="1910" y="1771"/>
                </a:cubicBezTo>
                <a:cubicBezTo>
                  <a:pt x="2026" y="1841"/>
                  <a:pt x="2026" y="1841"/>
                  <a:pt x="2026" y="1841"/>
                </a:cubicBezTo>
                <a:cubicBezTo>
                  <a:pt x="2038" y="1852"/>
                  <a:pt x="2038" y="1864"/>
                  <a:pt x="2038" y="1876"/>
                </a:cubicBezTo>
                <a:cubicBezTo>
                  <a:pt x="2038" y="2072"/>
                  <a:pt x="2038" y="2072"/>
                  <a:pt x="2038" y="2072"/>
                </a:cubicBezTo>
                <a:cubicBezTo>
                  <a:pt x="2038" y="2084"/>
                  <a:pt x="2038" y="2084"/>
                  <a:pt x="2038" y="2084"/>
                </a:cubicBezTo>
                <a:cubicBezTo>
                  <a:pt x="1945" y="2303"/>
                  <a:pt x="1945" y="2303"/>
                  <a:pt x="1945" y="2303"/>
                </a:cubicBezTo>
                <a:cubicBezTo>
                  <a:pt x="1945" y="2314"/>
                  <a:pt x="1945" y="2314"/>
                  <a:pt x="1933" y="2314"/>
                </a:cubicBezTo>
                <a:cubicBezTo>
                  <a:pt x="1725" y="2442"/>
                  <a:pt x="1725" y="2442"/>
                  <a:pt x="1725" y="2442"/>
                </a:cubicBezTo>
                <a:cubicBezTo>
                  <a:pt x="1713" y="2453"/>
                  <a:pt x="1713" y="2453"/>
                  <a:pt x="1713" y="2465"/>
                </a:cubicBezTo>
                <a:cubicBezTo>
                  <a:pt x="1667" y="2627"/>
                  <a:pt x="1667" y="2627"/>
                  <a:pt x="1667" y="2627"/>
                </a:cubicBezTo>
                <a:cubicBezTo>
                  <a:pt x="1667" y="2639"/>
                  <a:pt x="1667" y="2639"/>
                  <a:pt x="1656" y="2650"/>
                </a:cubicBezTo>
                <a:cubicBezTo>
                  <a:pt x="1493" y="2720"/>
                  <a:pt x="1493" y="2720"/>
                  <a:pt x="1493" y="2720"/>
                </a:cubicBezTo>
                <a:cubicBezTo>
                  <a:pt x="1482" y="2731"/>
                  <a:pt x="1482" y="2731"/>
                  <a:pt x="1482" y="2743"/>
                </a:cubicBezTo>
                <a:cubicBezTo>
                  <a:pt x="1482" y="2835"/>
                  <a:pt x="1482" y="2835"/>
                  <a:pt x="1482" y="2835"/>
                </a:cubicBezTo>
                <a:cubicBezTo>
                  <a:pt x="1482" y="2859"/>
                  <a:pt x="1470" y="2870"/>
                  <a:pt x="1447" y="2870"/>
                </a:cubicBezTo>
                <a:cubicBezTo>
                  <a:pt x="1413" y="2870"/>
                  <a:pt x="1413" y="2870"/>
                  <a:pt x="1413" y="2870"/>
                </a:cubicBezTo>
                <a:cubicBezTo>
                  <a:pt x="1401" y="2870"/>
                  <a:pt x="1389" y="2859"/>
                  <a:pt x="1378" y="2847"/>
                </a:cubicBezTo>
                <a:cubicBezTo>
                  <a:pt x="1343" y="2743"/>
                  <a:pt x="1343" y="2743"/>
                  <a:pt x="1343" y="2743"/>
                </a:cubicBezTo>
                <a:cubicBezTo>
                  <a:pt x="1343" y="2731"/>
                  <a:pt x="1343" y="2731"/>
                  <a:pt x="1343" y="2720"/>
                </a:cubicBezTo>
                <a:cubicBezTo>
                  <a:pt x="1343" y="2245"/>
                  <a:pt x="1343" y="2245"/>
                  <a:pt x="1343" y="2245"/>
                </a:cubicBezTo>
                <a:cubicBezTo>
                  <a:pt x="1343" y="2233"/>
                  <a:pt x="1343" y="2211"/>
                  <a:pt x="1331" y="2200"/>
                </a:cubicBezTo>
                <a:cubicBezTo>
                  <a:pt x="1215" y="2003"/>
                  <a:pt x="1215" y="2003"/>
                  <a:pt x="1215" y="2003"/>
                </a:cubicBezTo>
                <a:cubicBezTo>
                  <a:pt x="1204" y="1991"/>
                  <a:pt x="1204" y="1991"/>
                  <a:pt x="1204" y="1980"/>
                </a:cubicBezTo>
                <a:cubicBezTo>
                  <a:pt x="1285" y="1806"/>
                  <a:pt x="1285" y="1806"/>
                  <a:pt x="1285" y="1806"/>
                </a:cubicBezTo>
                <a:cubicBezTo>
                  <a:pt x="1285" y="1783"/>
                  <a:pt x="1274" y="1760"/>
                  <a:pt x="1250" y="1760"/>
                </a:cubicBezTo>
                <a:cubicBezTo>
                  <a:pt x="1181" y="1760"/>
                  <a:pt x="1181" y="1760"/>
                  <a:pt x="1181" y="1760"/>
                </a:cubicBezTo>
                <a:cubicBezTo>
                  <a:pt x="1169" y="1760"/>
                  <a:pt x="1146" y="1760"/>
                  <a:pt x="1135" y="1748"/>
                </a:cubicBezTo>
                <a:cubicBezTo>
                  <a:pt x="926" y="1621"/>
                  <a:pt x="926" y="1621"/>
                  <a:pt x="926" y="1621"/>
                </a:cubicBezTo>
                <a:cubicBezTo>
                  <a:pt x="706" y="1493"/>
                  <a:pt x="706" y="1493"/>
                  <a:pt x="706" y="1493"/>
                </a:cubicBezTo>
                <a:cubicBezTo>
                  <a:pt x="695" y="1482"/>
                  <a:pt x="695" y="1470"/>
                  <a:pt x="695" y="1459"/>
                </a:cubicBezTo>
                <a:cubicBezTo>
                  <a:pt x="695" y="1447"/>
                  <a:pt x="695" y="1447"/>
                  <a:pt x="695" y="1447"/>
                </a:cubicBezTo>
                <a:cubicBezTo>
                  <a:pt x="695" y="1436"/>
                  <a:pt x="695" y="1436"/>
                  <a:pt x="695" y="1424"/>
                </a:cubicBezTo>
                <a:cubicBezTo>
                  <a:pt x="613" y="1262"/>
                  <a:pt x="613" y="1262"/>
                  <a:pt x="613" y="1262"/>
                </a:cubicBezTo>
                <a:cubicBezTo>
                  <a:pt x="602" y="1262"/>
                  <a:pt x="590" y="1250"/>
                  <a:pt x="579" y="1250"/>
                </a:cubicBezTo>
                <a:cubicBezTo>
                  <a:pt x="567" y="1250"/>
                  <a:pt x="567" y="1262"/>
                  <a:pt x="567" y="1274"/>
                </a:cubicBezTo>
                <a:cubicBezTo>
                  <a:pt x="613" y="1378"/>
                  <a:pt x="613" y="1378"/>
                  <a:pt x="613" y="1378"/>
                </a:cubicBezTo>
                <a:cubicBezTo>
                  <a:pt x="625" y="1389"/>
                  <a:pt x="602" y="1413"/>
                  <a:pt x="590" y="1401"/>
                </a:cubicBezTo>
                <a:cubicBezTo>
                  <a:pt x="567" y="1389"/>
                  <a:pt x="567" y="1389"/>
                  <a:pt x="567" y="1389"/>
                </a:cubicBezTo>
                <a:cubicBezTo>
                  <a:pt x="556" y="1389"/>
                  <a:pt x="556" y="1389"/>
                  <a:pt x="556" y="1378"/>
                </a:cubicBezTo>
                <a:cubicBezTo>
                  <a:pt x="498" y="1274"/>
                  <a:pt x="498" y="1274"/>
                  <a:pt x="498" y="1274"/>
                </a:cubicBezTo>
                <a:cubicBezTo>
                  <a:pt x="486" y="1262"/>
                  <a:pt x="486" y="1250"/>
                  <a:pt x="475" y="1250"/>
                </a:cubicBezTo>
                <a:cubicBezTo>
                  <a:pt x="463" y="1239"/>
                  <a:pt x="463" y="1239"/>
                  <a:pt x="463" y="1239"/>
                </a:cubicBezTo>
                <a:lnTo>
                  <a:pt x="452" y="1227"/>
                </a:lnTo>
                <a:cubicBezTo>
                  <a:pt x="359" y="1030"/>
                  <a:pt x="359" y="1030"/>
                  <a:pt x="359" y="1030"/>
                </a:cubicBezTo>
                <a:cubicBezTo>
                  <a:pt x="359" y="1019"/>
                  <a:pt x="347" y="1019"/>
                  <a:pt x="359" y="1007"/>
                </a:cubicBezTo>
                <a:cubicBezTo>
                  <a:pt x="405" y="799"/>
                  <a:pt x="405" y="799"/>
                  <a:pt x="405" y="799"/>
                </a:cubicBezTo>
                <a:cubicBezTo>
                  <a:pt x="405" y="764"/>
                  <a:pt x="394" y="741"/>
                  <a:pt x="359" y="741"/>
                </a:cubicBezTo>
                <a:cubicBezTo>
                  <a:pt x="197" y="741"/>
                  <a:pt x="197" y="741"/>
                  <a:pt x="197" y="741"/>
                </a:cubicBezTo>
                <a:cubicBezTo>
                  <a:pt x="70" y="961"/>
                  <a:pt x="0" y="1215"/>
                  <a:pt x="0" y="1482"/>
                </a:cubicBezTo>
                <a:cubicBezTo>
                  <a:pt x="0" y="2303"/>
                  <a:pt x="660" y="2963"/>
                  <a:pt x="1482" y="2963"/>
                </a:cubicBezTo>
                <a:cubicBezTo>
                  <a:pt x="2303" y="2963"/>
                  <a:pt x="2963" y="2303"/>
                  <a:pt x="2963" y="1482"/>
                </a:cubicBezTo>
                <a:cubicBezTo>
                  <a:pt x="2963" y="996"/>
                  <a:pt x="2720" y="556"/>
                  <a:pt x="2349" y="289"/>
                </a:cubicBezTo>
                <a:close/>
                <a:moveTo>
                  <a:pt x="1389" y="1517"/>
                </a:moveTo>
                <a:lnTo>
                  <a:pt x="1378" y="1528"/>
                </a:lnTo>
                <a:cubicBezTo>
                  <a:pt x="1308" y="1528"/>
                  <a:pt x="1308" y="1528"/>
                  <a:pt x="1308" y="1528"/>
                </a:cubicBezTo>
                <a:cubicBezTo>
                  <a:pt x="1297" y="1528"/>
                  <a:pt x="1297" y="1528"/>
                  <a:pt x="1285" y="1528"/>
                </a:cubicBezTo>
                <a:cubicBezTo>
                  <a:pt x="1215" y="1482"/>
                  <a:pt x="1215" y="1482"/>
                  <a:pt x="1215" y="1482"/>
                </a:cubicBezTo>
                <a:cubicBezTo>
                  <a:pt x="1204" y="1482"/>
                  <a:pt x="1204" y="1482"/>
                  <a:pt x="1192" y="1482"/>
                </a:cubicBezTo>
                <a:cubicBezTo>
                  <a:pt x="1169" y="1482"/>
                  <a:pt x="1169" y="1482"/>
                  <a:pt x="1169" y="1482"/>
                </a:cubicBezTo>
                <a:lnTo>
                  <a:pt x="1158" y="1470"/>
                </a:lnTo>
                <a:cubicBezTo>
                  <a:pt x="1158" y="1447"/>
                  <a:pt x="1158" y="1447"/>
                  <a:pt x="1158" y="1447"/>
                </a:cubicBezTo>
                <a:lnTo>
                  <a:pt x="1169" y="1436"/>
                </a:lnTo>
                <a:cubicBezTo>
                  <a:pt x="1239" y="1436"/>
                  <a:pt x="1239" y="1436"/>
                  <a:pt x="1239" y="1436"/>
                </a:cubicBezTo>
                <a:cubicBezTo>
                  <a:pt x="1250" y="1436"/>
                  <a:pt x="1250" y="1436"/>
                  <a:pt x="1262" y="1436"/>
                </a:cubicBezTo>
                <a:cubicBezTo>
                  <a:pt x="1378" y="1482"/>
                  <a:pt x="1378" y="1482"/>
                  <a:pt x="1378" y="1482"/>
                </a:cubicBezTo>
                <a:cubicBezTo>
                  <a:pt x="1389" y="1482"/>
                  <a:pt x="1389" y="1482"/>
                  <a:pt x="1389" y="1493"/>
                </a:cubicBezTo>
                <a:lnTo>
                  <a:pt x="1389" y="1517"/>
                </a:lnTo>
                <a:close/>
              </a:path>
            </a:pathLst>
          </a:custGeom>
          <a:solidFill>
            <a:schemeClr val="accent4"/>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Freeform 7"/>
          <p:cNvSpPr>
            <a:spLocks noChangeAspect="1" noChangeArrowheads="1"/>
          </p:cNvSpPr>
          <p:nvPr/>
        </p:nvSpPr>
        <p:spPr bwMode="auto">
          <a:xfrm>
            <a:off x="6423404" y="2345420"/>
            <a:ext cx="1286150" cy="924423"/>
          </a:xfrm>
          <a:custGeom>
            <a:avLst/>
            <a:gdLst>
              <a:gd name="T0" fmla="*/ 1019 w 2964"/>
              <a:gd name="T1" fmla="*/ 0 h 2131"/>
              <a:gd name="T2" fmla="*/ 231 w 2964"/>
              <a:gd name="T3" fmla="*/ 0 h 2131"/>
              <a:gd name="T4" fmla="*/ 231 w 2964"/>
              <a:gd name="T5" fmla="*/ 92 h 2131"/>
              <a:gd name="T6" fmla="*/ 1019 w 2964"/>
              <a:gd name="T7" fmla="*/ 92 h 2131"/>
              <a:gd name="T8" fmla="*/ 1019 w 2964"/>
              <a:gd name="T9" fmla="*/ 0 h 2131"/>
              <a:gd name="T10" fmla="*/ 880 w 2964"/>
              <a:gd name="T11" fmla="*/ 185 h 2131"/>
              <a:gd name="T12" fmla="*/ 231 w 2964"/>
              <a:gd name="T13" fmla="*/ 185 h 2131"/>
              <a:gd name="T14" fmla="*/ 231 w 2964"/>
              <a:gd name="T15" fmla="*/ 278 h 2131"/>
              <a:gd name="T16" fmla="*/ 880 w 2964"/>
              <a:gd name="T17" fmla="*/ 278 h 2131"/>
              <a:gd name="T18" fmla="*/ 880 w 2964"/>
              <a:gd name="T19" fmla="*/ 185 h 2131"/>
              <a:gd name="T20" fmla="*/ 2223 w 2964"/>
              <a:gd name="T21" fmla="*/ 648 h 2131"/>
              <a:gd name="T22" fmla="*/ 1806 w 2964"/>
              <a:gd name="T23" fmla="*/ 416 h 2131"/>
              <a:gd name="T24" fmla="*/ 1389 w 2964"/>
              <a:gd name="T25" fmla="*/ 787 h 2131"/>
              <a:gd name="T26" fmla="*/ 972 w 2964"/>
              <a:gd name="T27" fmla="*/ 555 h 2131"/>
              <a:gd name="T28" fmla="*/ 231 w 2964"/>
              <a:gd name="T29" fmla="*/ 1065 h 2131"/>
              <a:gd name="T30" fmla="*/ 231 w 2964"/>
              <a:gd name="T31" fmla="*/ 1482 h 2131"/>
              <a:gd name="T32" fmla="*/ 972 w 2964"/>
              <a:gd name="T33" fmla="*/ 1204 h 2131"/>
              <a:gd name="T34" fmla="*/ 1378 w 2964"/>
              <a:gd name="T35" fmla="*/ 1424 h 2131"/>
              <a:gd name="T36" fmla="*/ 1794 w 2964"/>
              <a:gd name="T37" fmla="*/ 752 h 2131"/>
              <a:gd name="T38" fmla="*/ 2233 w 2964"/>
              <a:gd name="T39" fmla="*/ 1239 h 2131"/>
              <a:gd name="T40" fmla="*/ 2963 w 2964"/>
              <a:gd name="T41" fmla="*/ 729 h 2131"/>
              <a:gd name="T42" fmla="*/ 2963 w 2964"/>
              <a:gd name="T43" fmla="*/ 139 h 2131"/>
              <a:gd name="T44" fmla="*/ 2223 w 2964"/>
              <a:gd name="T45" fmla="*/ 648 h 2131"/>
              <a:gd name="T46" fmla="*/ 1817 w 2964"/>
              <a:gd name="T47" fmla="*/ 914 h 2131"/>
              <a:gd name="T48" fmla="*/ 1401 w 2964"/>
              <a:gd name="T49" fmla="*/ 1539 h 2131"/>
              <a:gd name="T50" fmla="*/ 972 w 2964"/>
              <a:gd name="T51" fmla="*/ 1296 h 2131"/>
              <a:gd name="T52" fmla="*/ 231 w 2964"/>
              <a:gd name="T53" fmla="*/ 1574 h 2131"/>
              <a:gd name="T54" fmla="*/ 231 w 2964"/>
              <a:gd name="T55" fmla="*/ 1898 h 2131"/>
              <a:gd name="T56" fmla="*/ 2963 w 2964"/>
              <a:gd name="T57" fmla="*/ 1898 h 2131"/>
              <a:gd name="T58" fmla="*/ 2963 w 2964"/>
              <a:gd name="T59" fmla="*/ 845 h 2131"/>
              <a:gd name="T60" fmla="*/ 2211 w 2964"/>
              <a:gd name="T61" fmla="*/ 1354 h 2131"/>
              <a:gd name="T62" fmla="*/ 1817 w 2964"/>
              <a:gd name="T63" fmla="*/ 914 h 2131"/>
              <a:gd name="T64" fmla="*/ 93 w 2964"/>
              <a:gd name="T65" fmla="*/ 0 h 2131"/>
              <a:gd name="T66" fmla="*/ 0 w 2964"/>
              <a:gd name="T67" fmla="*/ 0 h 2131"/>
              <a:gd name="T68" fmla="*/ 0 w 2964"/>
              <a:gd name="T69" fmla="*/ 2130 h 2131"/>
              <a:gd name="T70" fmla="*/ 2963 w 2964"/>
              <a:gd name="T71" fmla="*/ 2130 h 2131"/>
              <a:gd name="T72" fmla="*/ 2963 w 2964"/>
              <a:gd name="T73" fmla="*/ 2037 h 2131"/>
              <a:gd name="T74" fmla="*/ 93 w 2964"/>
              <a:gd name="T75" fmla="*/ 2037 h 2131"/>
              <a:gd name="T76" fmla="*/ 93 w 2964"/>
              <a:gd name="T77" fmla="*/ 0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64" h="2131">
                <a:moveTo>
                  <a:pt x="1019" y="0"/>
                </a:moveTo>
                <a:lnTo>
                  <a:pt x="231" y="0"/>
                </a:lnTo>
                <a:lnTo>
                  <a:pt x="231" y="92"/>
                </a:lnTo>
                <a:lnTo>
                  <a:pt x="1019" y="92"/>
                </a:lnTo>
                <a:lnTo>
                  <a:pt x="1019" y="0"/>
                </a:lnTo>
                <a:close/>
                <a:moveTo>
                  <a:pt x="880" y="185"/>
                </a:moveTo>
                <a:lnTo>
                  <a:pt x="231" y="185"/>
                </a:lnTo>
                <a:lnTo>
                  <a:pt x="231" y="278"/>
                </a:lnTo>
                <a:lnTo>
                  <a:pt x="880" y="278"/>
                </a:lnTo>
                <a:lnTo>
                  <a:pt x="880" y="185"/>
                </a:lnTo>
                <a:close/>
                <a:moveTo>
                  <a:pt x="2223" y="648"/>
                </a:moveTo>
                <a:lnTo>
                  <a:pt x="1806" y="416"/>
                </a:lnTo>
                <a:lnTo>
                  <a:pt x="1389" y="787"/>
                </a:lnTo>
                <a:lnTo>
                  <a:pt x="972" y="555"/>
                </a:lnTo>
                <a:lnTo>
                  <a:pt x="231" y="1065"/>
                </a:lnTo>
                <a:lnTo>
                  <a:pt x="231" y="1482"/>
                </a:lnTo>
                <a:lnTo>
                  <a:pt x="972" y="1204"/>
                </a:lnTo>
                <a:lnTo>
                  <a:pt x="1378" y="1424"/>
                </a:lnTo>
                <a:lnTo>
                  <a:pt x="1794" y="752"/>
                </a:lnTo>
                <a:lnTo>
                  <a:pt x="2233" y="1239"/>
                </a:lnTo>
                <a:lnTo>
                  <a:pt x="2963" y="729"/>
                </a:lnTo>
                <a:lnTo>
                  <a:pt x="2963" y="139"/>
                </a:lnTo>
                <a:lnTo>
                  <a:pt x="2223" y="648"/>
                </a:lnTo>
                <a:close/>
                <a:moveTo>
                  <a:pt x="1817" y="914"/>
                </a:moveTo>
                <a:lnTo>
                  <a:pt x="1401" y="1539"/>
                </a:lnTo>
                <a:lnTo>
                  <a:pt x="972" y="1296"/>
                </a:lnTo>
                <a:lnTo>
                  <a:pt x="231" y="1574"/>
                </a:lnTo>
                <a:lnTo>
                  <a:pt x="231" y="1898"/>
                </a:lnTo>
                <a:lnTo>
                  <a:pt x="2963" y="1898"/>
                </a:lnTo>
                <a:lnTo>
                  <a:pt x="2963" y="845"/>
                </a:lnTo>
                <a:lnTo>
                  <a:pt x="2211" y="1354"/>
                </a:lnTo>
                <a:lnTo>
                  <a:pt x="1817" y="914"/>
                </a:lnTo>
                <a:close/>
                <a:moveTo>
                  <a:pt x="93" y="0"/>
                </a:moveTo>
                <a:lnTo>
                  <a:pt x="0" y="0"/>
                </a:lnTo>
                <a:lnTo>
                  <a:pt x="0" y="2130"/>
                </a:lnTo>
                <a:lnTo>
                  <a:pt x="2963" y="2130"/>
                </a:lnTo>
                <a:lnTo>
                  <a:pt x="2963" y="2037"/>
                </a:lnTo>
                <a:lnTo>
                  <a:pt x="93" y="2037"/>
                </a:lnTo>
                <a:lnTo>
                  <a:pt x="93" y="0"/>
                </a:lnTo>
                <a:close/>
              </a:path>
            </a:pathLst>
          </a:custGeom>
          <a:solidFill>
            <a:schemeClr val="accent5"/>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EAA63-D034-42AE-91FA-B13B9518C7BE}" type="slidenum">
              <a:rPr kumimoji="0" lang="en-US" b="0" i="0" u="none" strike="noStrike" kern="0" cap="none" spc="0" normalizeH="0" baseline="0" noProof="0" smtClean="0">
                <a:ln>
                  <a:noFill/>
                </a:ln>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b="0" i="0" u="none" strike="noStrike" kern="0" cap="none" spc="0" normalizeH="0" baseline="0" noProof="0" dirty="0">
              <a:ln>
                <a:noFill/>
              </a:ln>
              <a:effectLst/>
              <a:uLnTx/>
              <a:uFillTx/>
            </a:endParaRPr>
          </a:p>
        </p:txBody>
      </p:sp>
      <p:sp>
        <p:nvSpPr>
          <p:cNvPr id="15" name="Title 1"/>
          <p:cNvSpPr>
            <a:spLocks noGrp="1"/>
          </p:cNvSpPr>
          <p:nvPr>
            <p:ph type="title"/>
          </p:nvPr>
        </p:nvSpPr>
        <p:spPr>
          <a:xfrm>
            <a:off x="531812" y="321346"/>
            <a:ext cx="11125200" cy="454292"/>
          </a:xfrm>
        </p:spPr>
        <p:txBody>
          <a:bodyPr>
            <a:spAutoFit/>
          </a:bodyPr>
          <a:lstStyle/>
          <a:p>
            <a:r>
              <a:rPr lang="en-US" dirty="0" smtClean="0">
                <a:latin typeface="Calibri Light" panose="020F0302020204030204" pitchFamily="34" charset="0"/>
              </a:rPr>
              <a:t>Tweet Map</a:t>
            </a:r>
            <a:endParaRPr lang="en-US" dirty="0">
              <a:latin typeface="Calibri Light" panose="020F0302020204030204" pitchFamily="34" charset="0"/>
            </a:endParaRPr>
          </a:p>
        </p:txBody>
      </p:sp>
      <p:sp>
        <p:nvSpPr>
          <p:cNvPr id="11" name="Text Placeholder 4"/>
          <p:cNvSpPr>
            <a:spLocks noGrp="1"/>
          </p:cNvSpPr>
          <p:nvPr>
            <p:ph type="body" sz="quarter" idx="15"/>
          </p:nvPr>
        </p:nvSpPr>
        <p:spPr>
          <a:xfrm>
            <a:off x="2436810" y="3960608"/>
            <a:ext cx="3505201" cy="2011680"/>
          </a:xfrm>
        </p:spPr>
        <p:txBody>
          <a:bodyPr/>
          <a:lstStyle/>
          <a:p>
            <a:r>
              <a:rPr lang="af-ZA" dirty="0" smtClean="0"/>
              <a:t>Applications</a:t>
            </a:r>
            <a:endParaRPr lang="en-US" dirty="0"/>
          </a:p>
          <a:p>
            <a:r>
              <a:rPr lang="af-ZA" sz="1400" dirty="0" smtClean="0"/>
              <a:t>- Informal Polling, marketing</a:t>
            </a:r>
            <a:endParaRPr lang="en-US" sz="1400" dirty="0"/>
          </a:p>
        </p:txBody>
      </p:sp>
    </p:spTree>
    <p:extLst>
      <p:ext uri="{BB962C8B-B14F-4D97-AF65-F5344CB8AC3E}">
        <p14:creationId xmlns:p14="http://schemas.microsoft.com/office/powerpoint/2010/main" val="428053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28850" y="192505"/>
            <a:ext cx="465432" cy="6208397"/>
          </a:xfrm>
          <a:prstGeom prst="rect">
            <a:avLst/>
          </a:prstGeom>
          <a:gradFill flip="none" rotWithShape="1">
            <a:gsLst>
              <a:gs pos="0">
                <a:srgbClr val="0086B0">
                  <a:tint val="66000"/>
                  <a:satMod val="160000"/>
                </a:srgbClr>
              </a:gs>
              <a:gs pos="50000">
                <a:srgbClr val="0086B0">
                  <a:tint val="44500"/>
                  <a:satMod val="160000"/>
                </a:srgbClr>
              </a:gs>
              <a:gs pos="100000">
                <a:srgbClr val="0086B0">
                  <a:tint val="23500"/>
                  <a:satMod val="1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5" name="Footer Placeholder 4"/>
          <p:cNvSpPr>
            <a:spLocks noGrp="1"/>
          </p:cNvSpPr>
          <p:nvPr>
            <p:ph type="ftr" sz="quarter" idx="11"/>
          </p:nvPr>
        </p:nvSpPr>
        <p:spPr/>
        <p:txBody>
          <a:bodyPr/>
          <a:lstStyle/>
          <a:p>
            <a:r>
              <a:rPr lang="en-US" dirty="0"/>
              <a:t> </a:t>
            </a:r>
          </a:p>
        </p:txBody>
      </p:sp>
      <p:pic>
        <p:nvPicPr>
          <p:cNvPr id="6" name="Picture 33" descr="cloud.png"/>
          <p:cNvPicPr>
            <a:picLocks noChangeAspect="1"/>
          </p:cNvPicPr>
          <p:nvPr/>
        </p:nvPicPr>
        <p:blipFill>
          <a:blip r:embed="rId3" cstate="print"/>
          <a:srcRect t="21584" r="51041"/>
          <a:stretch>
            <a:fillRect/>
          </a:stretch>
        </p:blipFill>
        <p:spPr bwMode="auto">
          <a:xfrm>
            <a:off x="6780213" y="0"/>
            <a:ext cx="5408612" cy="353218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C51EAA63-D034-42AE-91FA-B13B9518C7BE}" type="slidenum">
              <a:rPr lang="en-US" smtClean="0"/>
              <a:pPr/>
              <a:t>4</a:t>
            </a:fld>
            <a:endParaRPr lang="en-US" dirty="0"/>
          </a:p>
        </p:txBody>
      </p:sp>
      <p:sp>
        <p:nvSpPr>
          <p:cNvPr id="7" name="Rectangle 6"/>
          <p:cNvSpPr/>
          <p:nvPr/>
        </p:nvSpPr>
        <p:spPr>
          <a:xfrm>
            <a:off x="195180" y="192505"/>
            <a:ext cx="2295357" cy="62083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8" name="Title 23"/>
          <p:cNvSpPr txBox="1">
            <a:spLocks/>
          </p:cNvSpPr>
          <p:nvPr/>
        </p:nvSpPr>
        <p:spPr>
          <a:xfrm>
            <a:off x="195180" y="261979"/>
            <a:ext cx="2295357" cy="1042721"/>
          </a:xfrm>
          <a:prstGeom prst="rect">
            <a:avLst/>
          </a:prstGeom>
        </p:spPr>
        <p:txBody>
          <a:bodyPr vert="horz" wrap="square" lIns="0" tIns="0" rIns="0" bIns="0" rtlCol="0" anchor="b">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2800" dirty="0" smtClean="0">
                <a:solidFill>
                  <a:schemeClr val="bg1"/>
                </a:solidFill>
                <a:latin typeface="Calibri Light" panose="020F0302020204030204" pitchFamily="34" charset="0"/>
              </a:rPr>
              <a:t>Backend</a:t>
            </a:r>
            <a:r>
              <a:rPr lang="en-US" sz="2800" dirty="0" smtClean="0">
                <a:solidFill>
                  <a:schemeClr val="bg1"/>
                </a:solidFill>
                <a:latin typeface="Calibri Light" panose="020F0302020204030204" pitchFamily="34" charset="0"/>
              </a:rPr>
              <a:t>- Nolan/Desmond</a:t>
            </a:r>
            <a:endParaRPr lang="en-US" i="1" dirty="0">
              <a:solidFill>
                <a:schemeClr val="accent4">
                  <a:lumMod val="20000"/>
                  <a:lumOff val="80000"/>
                </a:schemeClr>
              </a:solidFill>
              <a:latin typeface="+mn-lt"/>
            </a:endParaRPr>
          </a:p>
        </p:txBody>
      </p:sp>
      <p:sp>
        <p:nvSpPr>
          <p:cNvPr id="9" name="TextBox 8"/>
          <p:cNvSpPr txBox="1"/>
          <p:nvPr/>
        </p:nvSpPr>
        <p:spPr>
          <a:xfrm>
            <a:off x="2694282" y="2962801"/>
            <a:ext cx="9316743" cy="332399"/>
          </a:xfrm>
          <a:prstGeom prst="rect">
            <a:avLst/>
          </a:prstGeom>
          <a:noFill/>
        </p:spPr>
        <p:txBody>
          <a:bodyPr wrap="square" lIns="0" tIns="0" rIns="0" bIns="0" rtlCol="0">
            <a:spAutoFit/>
          </a:bodyPr>
          <a:lstStyle/>
          <a:p>
            <a:pPr algn="ctr">
              <a:lnSpc>
                <a:spcPct val="90000"/>
              </a:lnSpc>
            </a:pPr>
            <a:r>
              <a:rPr lang="af-ZA" sz="2400" dirty="0" smtClean="0"/>
              <a:t>DBA-</a:t>
            </a:r>
            <a:endParaRPr lang="en-US" sz="2400" dirty="0"/>
          </a:p>
        </p:txBody>
      </p:sp>
      <p:sp>
        <p:nvSpPr>
          <p:cNvPr id="2" name="Rectangle 1"/>
          <p:cNvSpPr/>
          <p:nvPr/>
        </p:nvSpPr>
        <p:spPr bwMode="gray">
          <a:xfrm>
            <a:off x="390525" y="1304925"/>
            <a:ext cx="1933575" cy="1800225"/>
          </a:xfrm>
          <a:prstGeom prst="rect">
            <a:avLst/>
          </a:prstGeom>
          <a:solidFill>
            <a:schemeClr val="accent2">
              <a:alpha val="63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Picture</a:t>
            </a:r>
          </a:p>
          <a:p>
            <a:pPr algn="ctr">
              <a:lnSpc>
                <a:spcPct val="90000"/>
              </a:lnSpc>
            </a:pPr>
            <a:r>
              <a:rPr lang="en-US" dirty="0">
                <a:solidFill>
                  <a:schemeClr val="bg1"/>
                </a:solidFill>
              </a:rPr>
              <a:t>Of </a:t>
            </a:r>
          </a:p>
          <a:p>
            <a:pPr algn="ctr">
              <a:lnSpc>
                <a:spcPct val="90000"/>
              </a:lnSpc>
            </a:pPr>
            <a:r>
              <a:rPr lang="en-US" dirty="0">
                <a:solidFill>
                  <a:schemeClr val="bg1"/>
                </a:solidFill>
              </a:rPr>
              <a:t>Project Manager</a:t>
            </a: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188910" y="4883325"/>
            <a:ext cx="2869855" cy="1517352"/>
          </a:xfrm>
          <a:prstGeom prst="rect">
            <a:avLst/>
          </a:prstGeom>
        </p:spPr>
      </p:pic>
      <p:pic>
        <p:nvPicPr>
          <p:cNvPr id="11" name="Picture 10" descr="Oracle logo in white on red staging backgroun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13" name="TextBox 12"/>
          <p:cNvSpPr txBox="1"/>
          <p:nvPr/>
        </p:nvSpPr>
        <p:spPr>
          <a:xfrm>
            <a:off x="2694282" y="3366101"/>
            <a:ext cx="9316743" cy="332399"/>
          </a:xfrm>
          <a:prstGeom prst="rect">
            <a:avLst/>
          </a:prstGeom>
          <a:noFill/>
        </p:spPr>
        <p:txBody>
          <a:bodyPr wrap="square" lIns="0" tIns="0" rIns="0" bIns="0" rtlCol="0">
            <a:spAutoFit/>
          </a:bodyPr>
          <a:lstStyle/>
          <a:p>
            <a:pPr algn="ctr">
              <a:lnSpc>
                <a:spcPct val="90000"/>
              </a:lnSpc>
            </a:pPr>
            <a:r>
              <a:rPr lang="af-ZA" sz="2400" dirty="0" smtClean="0"/>
              <a:t>REST Api-</a:t>
            </a:r>
            <a:endParaRPr lang="en-US" sz="2400" dirty="0"/>
          </a:p>
        </p:txBody>
      </p:sp>
    </p:spTree>
    <p:extLst>
      <p:ext uri="{BB962C8B-B14F-4D97-AF65-F5344CB8AC3E}">
        <p14:creationId xmlns:p14="http://schemas.microsoft.com/office/powerpoint/2010/main" val="291836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28850" y="192505"/>
            <a:ext cx="465432" cy="6208397"/>
          </a:xfrm>
          <a:prstGeom prst="rect">
            <a:avLst/>
          </a:prstGeom>
          <a:gradFill flip="none" rotWithShape="1">
            <a:gsLst>
              <a:gs pos="0">
                <a:srgbClr val="0086B0">
                  <a:tint val="66000"/>
                  <a:satMod val="160000"/>
                </a:srgbClr>
              </a:gs>
              <a:gs pos="50000">
                <a:srgbClr val="0086B0">
                  <a:tint val="44500"/>
                  <a:satMod val="160000"/>
                </a:srgbClr>
              </a:gs>
              <a:gs pos="100000">
                <a:srgbClr val="0086B0">
                  <a:tint val="23500"/>
                  <a:satMod val="1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5" name="Footer Placeholder 4"/>
          <p:cNvSpPr>
            <a:spLocks noGrp="1"/>
          </p:cNvSpPr>
          <p:nvPr>
            <p:ph type="ftr" sz="quarter" idx="11"/>
          </p:nvPr>
        </p:nvSpPr>
        <p:spPr/>
        <p:txBody>
          <a:bodyPr/>
          <a:lstStyle/>
          <a:p>
            <a:r>
              <a:rPr lang="en-US" dirty="0"/>
              <a:t> </a:t>
            </a:r>
          </a:p>
        </p:txBody>
      </p:sp>
      <p:pic>
        <p:nvPicPr>
          <p:cNvPr id="6" name="Picture 33" descr="cloud.png"/>
          <p:cNvPicPr>
            <a:picLocks noChangeAspect="1"/>
          </p:cNvPicPr>
          <p:nvPr/>
        </p:nvPicPr>
        <p:blipFill>
          <a:blip r:embed="rId3" cstate="print"/>
          <a:srcRect t="21584" r="51041"/>
          <a:stretch>
            <a:fillRect/>
          </a:stretch>
        </p:blipFill>
        <p:spPr bwMode="auto">
          <a:xfrm>
            <a:off x="6780213" y="0"/>
            <a:ext cx="5408612" cy="353218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C51EAA63-D034-42AE-91FA-B13B9518C7BE}" type="slidenum">
              <a:rPr lang="en-US" smtClean="0"/>
              <a:pPr/>
              <a:t>5</a:t>
            </a:fld>
            <a:endParaRPr lang="en-US" dirty="0"/>
          </a:p>
        </p:txBody>
      </p:sp>
      <p:sp>
        <p:nvSpPr>
          <p:cNvPr id="7" name="Rectangle 6"/>
          <p:cNvSpPr/>
          <p:nvPr/>
        </p:nvSpPr>
        <p:spPr>
          <a:xfrm>
            <a:off x="195180" y="192505"/>
            <a:ext cx="2295357" cy="62083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8" name="Title 23"/>
          <p:cNvSpPr txBox="1">
            <a:spLocks/>
          </p:cNvSpPr>
          <p:nvPr/>
        </p:nvSpPr>
        <p:spPr>
          <a:xfrm>
            <a:off x="195180" y="177546"/>
            <a:ext cx="2295357" cy="787908"/>
          </a:xfrm>
          <a:prstGeom prst="rect">
            <a:avLst/>
          </a:prstGeom>
        </p:spPr>
        <p:txBody>
          <a:bodyPr vert="horz" wrap="square" lIns="0" tIns="0" rIns="0" bIns="0" rtlCol="0" anchor="b">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2800" dirty="0" smtClean="0">
                <a:solidFill>
                  <a:schemeClr val="bg1"/>
                </a:solidFill>
                <a:latin typeface="Calibri Light" panose="020F0302020204030204" pitchFamily="34" charset="0"/>
              </a:rPr>
              <a:t>Ryan/Rachel </a:t>
            </a:r>
            <a:endParaRPr lang="en-US" sz="2800" dirty="0">
              <a:solidFill>
                <a:schemeClr val="bg1"/>
              </a:solidFill>
              <a:latin typeface="Calibri Light" panose="020F0302020204030204" pitchFamily="34" charset="0"/>
            </a:endParaRPr>
          </a:p>
          <a:p>
            <a:pPr algn="ctr"/>
            <a:endParaRPr lang="en-US" i="1" dirty="0">
              <a:solidFill>
                <a:schemeClr val="accent4">
                  <a:lumMod val="20000"/>
                  <a:lumOff val="80000"/>
                </a:schemeClr>
              </a:solidFill>
              <a:latin typeface="+mn-lt"/>
            </a:endParaRPr>
          </a:p>
        </p:txBody>
      </p:sp>
      <p:sp>
        <p:nvSpPr>
          <p:cNvPr id="9" name="TextBox 8"/>
          <p:cNvSpPr txBox="1"/>
          <p:nvPr/>
        </p:nvSpPr>
        <p:spPr>
          <a:xfrm>
            <a:off x="2694282" y="2962801"/>
            <a:ext cx="9316743" cy="664797"/>
          </a:xfrm>
          <a:prstGeom prst="rect">
            <a:avLst/>
          </a:prstGeom>
          <a:noFill/>
        </p:spPr>
        <p:txBody>
          <a:bodyPr wrap="square" lIns="0" tIns="0" rIns="0" bIns="0" rtlCol="0">
            <a:spAutoFit/>
          </a:bodyPr>
          <a:lstStyle/>
          <a:p>
            <a:pPr algn="ctr">
              <a:lnSpc>
                <a:spcPct val="90000"/>
              </a:lnSpc>
            </a:pPr>
            <a:r>
              <a:rPr lang="en-US" sz="2400" dirty="0"/>
              <a:t>Visualize your tasks as a UI Developer in your demo. Then begin walking them through your project with a live demo.</a:t>
            </a:r>
          </a:p>
        </p:txBody>
      </p:sp>
      <p:sp>
        <p:nvSpPr>
          <p:cNvPr id="2" name="Rectangle 1"/>
          <p:cNvSpPr/>
          <p:nvPr/>
        </p:nvSpPr>
        <p:spPr bwMode="gray">
          <a:xfrm>
            <a:off x="390525" y="1304925"/>
            <a:ext cx="1933575" cy="1800225"/>
          </a:xfrm>
          <a:prstGeom prst="rect">
            <a:avLst/>
          </a:prstGeom>
          <a:solidFill>
            <a:schemeClr val="accent2">
              <a:alpha val="63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Picture</a:t>
            </a:r>
          </a:p>
          <a:p>
            <a:pPr algn="ctr">
              <a:lnSpc>
                <a:spcPct val="90000"/>
              </a:lnSpc>
            </a:pPr>
            <a:r>
              <a:rPr lang="en-US" dirty="0">
                <a:solidFill>
                  <a:schemeClr val="bg1"/>
                </a:solidFill>
              </a:rPr>
              <a:t>Of </a:t>
            </a:r>
          </a:p>
          <a:p>
            <a:pPr algn="ctr">
              <a:lnSpc>
                <a:spcPct val="90000"/>
              </a:lnSpc>
            </a:pPr>
            <a:r>
              <a:rPr lang="en-US" dirty="0">
                <a:solidFill>
                  <a:schemeClr val="bg1"/>
                </a:solidFill>
              </a:rPr>
              <a:t>UI Development</a:t>
            </a:r>
          </a:p>
        </p:txBody>
      </p:sp>
      <p:sp>
        <p:nvSpPr>
          <p:cNvPr id="15" name="Title 23"/>
          <p:cNvSpPr txBox="1">
            <a:spLocks/>
          </p:cNvSpPr>
          <p:nvPr/>
        </p:nvSpPr>
        <p:spPr>
          <a:xfrm>
            <a:off x="390525" y="3594924"/>
            <a:ext cx="1933575" cy="1384995"/>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lnSpc>
                <a:spcPct val="150000"/>
              </a:lnSpc>
            </a:pPr>
            <a:r>
              <a:rPr lang="en-US" sz="2000" i="1" dirty="0">
                <a:solidFill>
                  <a:schemeClr val="accent4">
                    <a:lumMod val="20000"/>
                    <a:lumOff val="80000"/>
                  </a:schemeClr>
                </a:solidFill>
                <a:latin typeface="+mn-lt"/>
              </a:rPr>
              <a:t>Write main </a:t>
            </a:r>
          </a:p>
          <a:p>
            <a:pPr algn="ctr">
              <a:lnSpc>
                <a:spcPct val="150000"/>
              </a:lnSpc>
            </a:pPr>
            <a:r>
              <a:rPr lang="en-US" sz="2000" i="1" dirty="0">
                <a:solidFill>
                  <a:schemeClr val="accent4">
                    <a:lumMod val="20000"/>
                    <a:lumOff val="80000"/>
                  </a:schemeClr>
                </a:solidFill>
                <a:latin typeface="+mn-lt"/>
              </a:rPr>
              <a:t>takeaway in just </a:t>
            </a:r>
          </a:p>
          <a:p>
            <a:pPr algn="ctr">
              <a:lnSpc>
                <a:spcPct val="150000"/>
              </a:lnSpc>
            </a:pPr>
            <a:r>
              <a:rPr lang="en-US" sz="2000" i="1" dirty="0">
                <a:solidFill>
                  <a:schemeClr val="accent4">
                    <a:lumMod val="20000"/>
                    <a:lumOff val="80000"/>
                  </a:schemeClr>
                </a:solidFill>
                <a:latin typeface="+mn-lt"/>
              </a:rPr>
              <a:t>one sentence</a:t>
            </a:r>
            <a:endParaRPr lang="en-US" i="1" dirty="0">
              <a:solidFill>
                <a:schemeClr val="accent4">
                  <a:lumMod val="20000"/>
                  <a:lumOff val="80000"/>
                </a:schemeClr>
              </a:solidFill>
              <a:latin typeface="+mn-lt"/>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188910" y="4883325"/>
            <a:ext cx="2869855" cy="1517352"/>
          </a:xfrm>
          <a:prstGeom prst="rect">
            <a:avLst/>
          </a:prstGeom>
        </p:spPr>
      </p:pic>
      <p:pic>
        <p:nvPicPr>
          <p:cNvPr id="11" name="Picture 10" descr="Oracle logo in white on red staging backgroun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Tree>
    <p:extLst>
      <p:ext uri="{BB962C8B-B14F-4D97-AF65-F5344CB8AC3E}">
        <p14:creationId xmlns:p14="http://schemas.microsoft.com/office/powerpoint/2010/main" val="405843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5_Oracle_16x9_2016">
  <a:themeElements>
    <a:clrScheme name="Oracle Standard FY17">
      <a:dk1>
        <a:srgbClr val="58595B"/>
      </a:dk1>
      <a:lt1>
        <a:sysClr val="window" lastClr="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Oracle-16x9-2017-170104</Template>
  <TotalTime>2651</TotalTime>
  <Words>137</Words>
  <Application>Microsoft Office PowerPoint</Application>
  <PresentationFormat>Custom</PresentationFormat>
  <Paragraphs>46</Paragraphs>
  <Slides>5</Slides>
  <Notes>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Impact</vt:lpstr>
      <vt:lpstr>MV Boli</vt:lpstr>
      <vt:lpstr>Segoe Print</vt:lpstr>
      <vt:lpstr>15_Oracle_16x9_2016</vt:lpstr>
      <vt:lpstr>PowerPoint Presentation</vt:lpstr>
      <vt:lpstr>PowerPoint Presentation</vt:lpstr>
      <vt:lpstr>Tweet Map</vt:lpstr>
      <vt:lpstr>PowerPoint Presentation</vt:lpstr>
      <vt:lpstr>PowerPoint Presentation</vt:lpstr>
    </vt:vector>
  </TitlesOfParts>
  <Company>Oracle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GWRIGHT</dc:creator>
  <cp:lastModifiedBy>Moyosore Sogaolu</cp:lastModifiedBy>
  <cp:revision>157</cp:revision>
  <cp:lastPrinted>2014-07-16T02:22:57Z</cp:lastPrinted>
  <dcterms:created xsi:type="dcterms:W3CDTF">2017-05-31T17:36:35Z</dcterms:created>
  <dcterms:modified xsi:type="dcterms:W3CDTF">2017-08-01T14:46:55Z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